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Lato"/>
      <p:regular r:id="rId26"/>
      <p:bold r:id="rId27"/>
      <p:italic r:id="rId28"/>
      <p:boldItalic r:id="rId29"/>
    </p:embeddedFont>
    <p:embeddedFont>
      <p:font typeface="Poppins"/>
      <p:regular r:id="rId30"/>
      <p:bold r:id="rId31"/>
      <p:italic r:id="rId32"/>
      <p:boldItalic r:id="rId33"/>
    </p:embeddedFont>
    <p:embeddedFont>
      <p:font typeface="Poppins SemiBol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B59D11-7165-4394-8EC8-23614797746F}">
  <a:tblStyle styleId="{30B59D11-7165-4394-8EC8-23614797746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regular.fntdata"/><Relationship Id="rId25" Type="http://schemas.openxmlformats.org/officeDocument/2006/relationships/slide" Target="slides/slide19.xml"/><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5.xml"/><Relationship Id="rId33" Type="http://schemas.openxmlformats.org/officeDocument/2006/relationships/font" Target="fonts/Poppins-boldItalic.fntdata"/><Relationship Id="rId10" Type="http://schemas.openxmlformats.org/officeDocument/2006/relationships/slide" Target="slides/slide4.xml"/><Relationship Id="rId32" Type="http://schemas.openxmlformats.org/officeDocument/2006/relationships/font" Target="fonts/Poppins-italic.fntdata"/><Relationship Id="rId13" Type="http://schemas.openxmlformats.org/officeDocument/2006/relationships/slide" Target="slides/slide7.xml"/><Relationship Id="rId35" Type="http://schemas.openxmlformats.org/officeDocument/2006/relationships/font" Target="fonts/PoppinsSemiBold-bold.fntdata"/><Relationship Id="rId12" Type="http://schemas.openxmlformats.org/officeDocument/2006/relationships/slide" Target="slides/slide6.xml"/><Relationship Id="rId34" Type="http://schemas.openxmlformats.org/officeDocument/2006/relationships/font" Target="fonts/PoppinsSemiBold-regular.fntdata"/><Relationship Id="rId15" Type="http://schemas.openxmlformats.org/officeDocument/2006/relationships/slide" Target="slides/slide9.xml"/><Relationship Id="rId37" Type="http://schemas.openxmlformats.org/officeDocument/2006/relationships/font" Target="fonts/PoppinsSemiBold-boldItalic.fntdata"/><Relationship Id="rId14" Type="http://schemas.openxmlformats.org/officeDocument/2006/relationships/slide" Target="slides/slide8.xml"/><Relationship Id="rId36" Type="http://schemas.openxmlformats.org/officeDocument/2006/relationships/font" Target="fonts/Poppins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5d60dfd4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5d60dfd4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Jenna:</a:t>
            </a:r>
            <a:endParaRPr/>
          </a:p>
          <a:p>
            <a:pPr indent="-298450" lvl="0" marL="457200" rtl="0" algn="l">
              <a:spcBef>
                <a:spcPts val="0"/>
              </a:spcBef>
              <a:spcAft>
                <a:spcPts val="0"/>
              </a:spcAft>
              <a:buSzPts val="1100"/>
              <a:buChar char="-"/>
            </a:pPr>
            <a:r>
              <a:rPr lang="en"/>
              <a:t>We are eager to present our ideas to the data science team. Our presentation will focus on NoSQL databases that will be used to accomplish our business goal of increasing delivery services and specifically using </a:t>
            </a:r>
            <a:r>
              <a:rPr lang="en"/>
              <a:t>public transportation to achieve this goal.</a:t>
            </a:r>
            <a:endParaRPr/>
          </a:p>
          <a:p>
            <a:pPr indent="-298450" lvl="0" marL="457200" rtl="0" algn="l">
              <a:spcBef>
                <a:spcPts val="0"/>
              </a:spcBef>
              <a:spcAft>
                <a:spcPts val="0"/>
              </a:spcAft>
              <a:buSzPts val="1100"/>
              <a:buChar char="-"/>
            </a:pPr>
            <a:r>
              <a:rPr lang="en"/>
              <a:t>In this presentation, our data engineering team will discuss using Bart as a delivery tool and the computational tools we will use to smoothly implement this plan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f6412c07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f6412c07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makes sense because they are very centrally located. We can see the same stations that ranked highly on centrality scores here. </a:t>
            </a:r>
            <a:r>
              <a:rPr lang="en">
                <a:solidFill>
                  <a:srgbClr val="FF0000"/>
                </a:solidFill>
              </a:rPr>
              <a:t>(SLIDE CHANGE)</a:t>
            </a:r>
            <a:endParaRPr>
              <a:solidFill>
                <a:srgbClr val="FF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9b7fcfaf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9b7fcfaf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7 Communities were detected through Louvain Modularity</a:t>
            </a:r>
            <a:endParaRPr/>
          </a:p>
          <a:p>
            <a:pPr indent="-298450" lvl="0" marL="457200" rtl="0" algn="l">
              <a:spcBef>
                <a:spcPts val="0"/>
              </a:spcBef>
              <a:spcAft>
                <a:spcPts val="0"/>
              </a:spcAft>
              <a:buSzPts val="1100"/>
              <a:buChar char="★"/>
            </a:pPr>
            <a:r>
              <a:rPr lang="en"/>
              <a:t>Richmond, Antioch, Dublin/Pleasanton, Berryessa North San Jose lines are 4 communities</a:t>
            </a:r>
            <a:endParaRPr/>
          </a:p>
          <a:p>
            <a:pPr indent="-298450" lvl="0" marL="457200" rtl="0" algn="l">
              <a:spcBef>
                <a:spcPts val="0"/>
              </a:spcBef>
              <a:spcAft>
                <a:spcPts val="0"/>
              </a:spcAft>
              <a:buSzPts val="1100"/>
              <a:buChar char="★"/>
            </a:pPr>
            <a:r>
              <a:rPr lang="en"/>
              <a:t>SFO/Milbrae line is divided into 3 communities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9b7fcfaf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9b7fcfaf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When considering future BART pick up locations for meal delivery, we wanted to consider a few factors : </a:t>
            </a:r>
            <a:endParaRPr sz="1000"/>
          </a:p>
          <a:p>
            <a:pPr indent="-292100" lvl="0" marL="457200" rtl="0" algn="l">
              <a:spcBef>
                <a:spcPts val="0"/>
              </a:spcBef>
              <a:spcAft>
                <a:spcPts val="0"/>
              </a:spcAft>
              <a:buSzPts val="1000"/>
              <a:buAutoNum type="arabicParenR"/>
            </a:pPr>
            <a:r>
              <a:rPr lang="en" sz="1000"/>
              <a:t>Average number of people exiting the station</a:t>
            </a:r>
            <a:r>
              <a:rPr lang="en" sz="1000"/>
              <a:t> : The higher the number, the more traffic and utilization of the station thus making it a convenient pickup location</a:t>
            </a:r>
            <a:endParaRPr sz="1000"/>
          </a:p>
          <a:p>
            <a:pPr indent="-292100" lvl="0" marL="457200" rtl="0" algn="l">
              <a:spcBef>
                <a:spcPts val="0"/>
              </a:spcBef>
              <a:spcAft>
                <a:spcPts val="0"/>
              </a:spcAft>
              <a:buSzPts val="1000"/>
              <a:buAutoNum type="arabicParenR"/>
            </a:pPr>
            <a:r>
              <a:rPr lang="en" sz="1000"/>
              <a:t>Population within 1 mile of the station: The idea is that a location with larger population within 1 mile of the station serve as a great pickup location for people who live close and for commuters who lives close to the station and take BART frequently</a:t>
            </a:r>
            <a:endParaRPr sz="1000"/>
          </a:p>
          <a:p>
            <a:pPr indent="-292100" lvl="0" marL="457200" rtl="0" algn="l">
              <a:spcBef>
                <a:spcPts val="0"/>
              </a:spcBef>
              <a:spcAft>
                <a:spcPts val="0"/>
              </a:spcAft>
              <a:buSzPts val="1000"/>
              <a:buAutoNum type="arabicParenR"/>
            </a:pPr>
            <a:r>
              <a:rPr lang="en" sz="1000"/>
              <a:t>Harmonic centrality: A high harmonic centrality indicates the station has a shorter average travel times to all other stations in the network which making a vital hub. We would want to select pickup locations that have high harmonic centrality and is well connected and efficiently </a:t>
            </a:r>
            <a:r>
              <a:rPr lang="en" sz="1000"/>
              <a:t>accessible</a:t>
            </a:r>
            <a:r>
              <a:rPr lang="en" sz="1000"/>
              <a:t> to many other stations, reducing the travel time and costs needed for meal deliveries</a:t>
            </a:r>
            <a:endParaRPr sz="1000"/>
          </a:p>
          <a:p>
            <a:pPr indent="-292100" lvl="0" marL="457200" rtl="0" algn="l">
              <a:spcBef>
                <a:spcPts val="0"/>
              </a:spcBef>
              <a:spcAft>
                <a:spcPts val="0"/>
              </a:spcAft>
              <a:buSzPts val="1000"/>
              <a:buAutoNum type="arabicParenR"/>
            </a:pPr>
            <a:r>
              <a:rPr lang="en" sz="1000"/>
              <a:t>Betweenness centrality: A high betweenness centrality indicates that the station serves as a critical connector between many routes and </a:t>
            </a:r>
            <a:r>
              <a:rPr lang="en" sz="1000">
                <a:solidFill>
                  <a:schemeClr val="dk1"/>
                </a:solidFill>
              </a:rPr>
              <a:t>plays a crucial role in the flow of traffic between other stations, making it an essential stop for the delivery service to reach a wide range of destinations.</a:t>
            </a:r>
            <a:endParaRPr sz="1000"/>
          </a:p>
          <a:p>
            <a:pPr indent="0" lvl="0" marL="0" rtl="0" algn="l">
              <a:spcBef>
                <a:spcPts val="0"/>
              </a:spcBef>
              <a:spcAft>
                <a:spcPts val="0"/>
              </a:spcAft>
              <a:buNone/>
            </a:pPr>
            <a:r>
              <a:rPr lang="en" sz="1000"/>
              <a:t>   </a:t>
            </a:r>
            <a:endParaRPr sz="1000"/>
          </a:p>
          <a:p>
            <a:pPr indent="-292100" lvl="0" marL="457200" rtl="0" algn="l">
              <a:spcBef>
                <a:spcPts val="0"/>
              </a:spcBef>
              <a:spcAft>
                <a:spcPts val="0"/>
              </a:spcAft>
              <a:buSzPts val="1000"/>
              <a:buChar char="★"/>
            </a:pPr>
            <a:r>
              <a:rPr lang="en" sz="1000"/>
              <a:t>We wanted to utilize the results from Louvain Modularity to assign pickup locations through SF bay area. We try to diversify our pick up locations so that each community or each BART line has at least one location. </a:t>
            </a:r>
            <a:endParaRPr sz="1000"/>
          </a:p>
          <a:p>
            <a:pPr indent="-292100" lvl="0" marL="457200" rtl="0" algn="l">
              <a:spcBef>
                <a:spcPts val="0"/>
              </a:spcBef>
              <a:spcAft>
                <a:spcPts val="0"/>
              </a:spcAft>
              <a:buSzPts val="1000"/>
              <a:buChar char="★"/>
            </a:pPr>
            <a:r>
              <a:rPr lang="en" sz="1000"/>
              <a:t>Here are the stations that are potential great candidates:</a:t>
            </a:r>
            <a:endParaRPr sz="1000"/>
          </a:p>
          <a:p>
            <a:pPr indent="-292100" lvl="0" marL="457200" rtl="0" algn="l">
              <a:spcBef>
                <a:spcPts val="0"/>
              </a:spcBef>
              <a:spcAft>
                <a:spcPts val="0"/>
              </a:spcAft>
              <a:buSzPts val="1000"/>
              <a:buChar char="-"/>
            </a:pPr>
            <a:r>
              <a:rPr lang="en" sz="1000"/>
              <a:t>Embarcadero : It has the highest </a:t>
            </a:r>
            <a:r>
              <a:rPr lang="en" sz="1000">
                <a:solidFill>
                  <a:schemeClr val="dk1"/>
                </a:solidFill>
              </a:rPr>
              <a:t>a</a:t>
            </a:r>
            <a:r>
              <a:rPr lang="en" sz="1000">
                <a:solidFill>
                  <a:schemeClr val="dk1"/>
                </a:solidFill>
              </a:rPr>
              <a:t>verage number of people exiting the station in the map and very high harmonic and betweenness centrality. This station is right at SF downtown and it is no surprise that there is a high amount of traffic from commuters, making it a great meal pickup spot</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16th Street, Hayward and 12th Street have the highest average number of people exiting the station and also ranked the highest on harmonic and betweenness centrality in their respective community, thus they make great pickup spots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South SF, Lake Merritt and Rockridge are stations with the highest number of population within 1 mile of the station and have a high ranking of harmonic and betweenness centrality in their respective community</a:t>
            </a:r>
            <a:endParaRPr sz="1000">
              <a:solidFill>
                <a:schemeClr val="dk1"/>
              </a:solidFill>
            </a:endParaRPr>
          </a:p>
          <a:p>
            <a:pPr indent="0" lvl="0" marL="914400" rtl="0" algn="l">
              <a:spcBef>
                <a:spcPts val="0"/>
              </a:spcBef>
              <a:spcAft>
                <a:spcPts val="0"/>
              </a:spcAft>
              <a:buNone/>
            </a:pPr>
            <a:r>
              <a:t/>
            </a:r>
            <a:endParaRPr sz="10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5eeabc6bd2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5eeabc6bd2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also pulled in the closest BART station for the existing customers</a:t>
            </a:r>
            <a:endParaRPr/>
          </a:p>
          <a:p>
            <a:pPr indent="-298450" lvl="0" marL="457200" rtl="0" algn="l">
              <a:spcBef>
                <a:spcPts val="0"/>
              </a:spcBef>
              <a:spcAft>
                <a:spcPts val="0"/>
              </a:spcAft>
              <a:buSzPts val="1100"/>
              <a:buChar char="★"/>
            </a:pPr>
            <a:r>
              <a:rPr lang="en"/>
              <a:t>There are 8134 customer records based in CA</a:t>
            </a:r>
            <a:endParaRPr/>
          </a:p>
          <a:p>
            <a:pPr indent="-298450" lvl="0" marL="457200" rtl="0" algn="l">
              <a:spcBef>
                <a:spcPts val="0"/>
              </a:spcBef>
              <a:spcAft>
                <a:spcPts val="0"/>
              </a:spcAft>
              <a:buSzPts val="1100"/>
              <a:buChar char="★"/>
            </a:pPr>
            <a:r>
              <a:rPr lang="en"/>
              <a:t>We found that the top 5 stations with the highest number of current customers count are El Cerrito del Norte, Richmond, Rockridge, </a:t>
            </a:r>
            <a:r>
              <a:rPr lang="en"/>
              <a:t>Civic</a:t>
            </a:r>
            <a:r>
              <a:rPr lang="en"/>
              <a:t> Center and Downtown Berkeley</a:t>
            </a:r>
            <a:endParaRPr/>
          </a:p>
          <a:p>
            <a:pPr indent="-298450" lvl="0" marL="457200" rtl="0" algn="l">
              <a:spcBef>
                <a:spcPts val="0"/>
              </a:spcBef>
              <a:spcAft>
                <a:spcPts val="0"/>
              </a:spcAft>
              <a:buSzPts val="1100"/>
              <a:buChar char="★"/>
            </a:pPr>
            <a:r>
              <a:rPr lang="en"/>
              <a:t>The top 5 stations contributed to 34% of the customers based in CA and they are mostly located closest to the stations in East Bay </a:t>
            </a:r>
            <a:r>
              <a:rPr lang="en"/>
              <a:t>especially</a:t>
            </a:r>
            <a:r>
              <a:rPr lang="en"/>
              <a:t> the Richmond and Antioch lines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9b7fcfaf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9b7fcfaf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Lato"/>
                <a:ea typeface="Lato"/>
                <a:cs typeface="Lato"/>
                <a:sym typeface="Lato"/>
              </a:rPr>
              <a:t>High Potential for Business Expansion:</a:t>
            </a:r>
            <a:endParaRPr b="1"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292100" lvl="0" marL="457200" rtl="0" algn="l">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At least 1 pickup location per community and color line</a:t>
            </a:r>
            <a:endParaRPr sz="10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292100" lvl="0" marL="457200" rtl="0" algn="l">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Covers SF downtown, Peninsula area, East Bay and North of SF downtown</a:t>
            </a:r>
            <a:endParaRPr sz="10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292100" lvl="0" marL="457200" rtl="0" algn="l">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Target stations with highest number of people exiting for commuters</a:t>
            </a:r>
            <a:endParaRPr sz="10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292100" lvl="0" marL="457200" rtl="0" algn="l">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Target stations with larger population within 1 mile of station for pickup convenience and opportunities for future business expansion</a:t>
            </a:r>
            <a:endParaRPr sz="10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292100" lvl="0" marL="457200" rtl="0" algn="l">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Harmonic Centrality results are factored in to determine how quickly deliveries can be completed and the cost associated</a:t>
            </a:r>
            <a:endParaRPr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sz="1000">
                <a:solidFill>
                  <a:schemeClr val="dk1"/>
                </a:solidFill>
                <a:latin typeface="Lato"/>
                <a:ea typeface="Lato"/>
                <a:cs typeface="Lato"/>
                <a:sym typeface="Lato"/>
              </a:rPr>
              <a:t>Better Serve Existing Customers:</a:t>
            </a:r>
            <a:endParaRPr b="1" sz="1000">
              <a:solidFill>
                <a:schemeClr val="dk1"/>
              </a:solidFill>
              <a:latin typeface="Lato"/>
              <a:ea typeface="Lato"/>
              <a:cs typeface="Lato"/>
              <a:sym typeface="Lato"/>
            </a:endParaRPr>
          </a:p>
          <a:p>
            <a:pPr indent="0" lvl="0" marL="457200" rtl="0" algn="l">
              <a:spcBef>
                <a:spcPts val="0"/>
              </a:spcBef>
              <a:spcAft>
                <a:spcPts val="0"/>
              </a:spcAft>
              <a:buClr>
                <a:schemeClr val="dk1"/>
              </a:buClr>
              <a:buSzPts val="1100"/>
              <a:buFont typeface="Arial"/>
              <a:buNone/>
            </a:pPr>
            <a:r>
              <a:t/>
            </a:r>
            <a:endParaRPr sz="1000">
              <a:solidFill>
                <a:schemeClr val="dk1"/>
              </a:solidFill>
              <a:latin typeface="Lato"/>
              <a:ea typeface="Lato"/>
              <a:cs typeface="Lato"/>
              <a:sym typeface="Lato"/>
            </a:endParaRPr>
          </a:p>
          <a:p>
            <a:pPr indent="-292100" lvl="0" marL="457200" rtl="0" algn="l">
              <a:spcBef>
                <a:spcPts val="0"/>
              </a:spcBef>
              <a:spcAft>
                <a:spcPts val="0"/>
              </a:spcAft>
              <a:buClr>
                <a:schemeClr val="dk1"/>
              </a:buClr>
              <a:buSzPts val="1000"/>
              <a:buFont typeface="Lato"/>
              <a:buChar char="★"/>
            </a:pPr>
            <a:r>
              <a:rPr lang="en" sz="1000">
                <a:solidFill>
                  <a:schemeClr val="dk1"/>
                </a:solidFill>
                <a:latin typeface="Lato"/>
                <a:ea typeface="Lato"/>
                <a:cs typeface="Lato"/>
                <a:sym typeface="Lato"/>
              </a:rPr>
              <a:t>Consider the top 5 stations closest stations such as El Cerrito del Norte which contributes to 10% of the customer base</a:t>
            </a:r>
            <a:endParaRPr sz="1000">
              <a:solidFill>
                <a:schemeClr val="dk1"/>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5c44e308e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5c44e308e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Sarah</a:t>
            </a:r>
            <a:endParaRPr>
              <a:solidFill>
                <a:schemeClr val="dk1"/>
              </a:solidFill>
            </a:endParaRPr>
          </a:p>
          <a:p>
            <a:pPr indent="0" lvl="0" marL="0" rtl="0" algn="l">
              <a:lnSpc>
                <a:spcPct val="115000"/>
              </a:lnSpc>
              <a:spcBef>
                <a:spcPts val="1200"/>
              </a:spcBef>
              <a:spcAft>
                <a:spcPts val="0"/>
              </a:spcAft>
              <a:buNone/>
            </a:pPr>
            <a:r>
              <a:rPr lang="en">
                <a:solidFill>
                  <a:schemeClr val="dk1"/>
                </a:solidFill>
              </a:rPr>
              <a:t>Now we are going to discuss the databases that are not graph based. </a:t>
            </a:r>
            <a:endParaRPr>
              <a:solidFill>
                <a:schemeClr val="dk1"/>
              </a:solidFill>
            </a:endParaRPr>
          </a:p>
          <a:p>
            <a:pPr indent="0" lvl="0" marL="0" rtl="0" algn="l">
              <a:lnSpc>
                <a:spcPct val="115000"/>
              </a:lnSpc>
              <a:spcBef>
                <a:spcPts val="1200"/>
              </a:spcBef>
              <a:spcAft>
                <a:spcPts val="0"/>
              </a:spcAft>
              <a:buNone/>
            </a:pPr>
            <a:r>
              <a:rPr lang="en">
                <a:solidFill>
                  <a:schemeClr val="dk1"/>
                </a:solidFill>
              </a:rPr>
              <a:t>The first of which is Mongo DB. </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With mongo db we can store </a:t>
            </a:r>
            <a:r>
              <a:rPr lang="en">
                <a:solidFill>
                  <a:schemeClr val="dk1"/>
                </a:solidFill>
              </a:rPr>
              <a:t>precomputed BART delivery routes.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Therefore i</a:t>
            </a:r>
            <a:r>
              <a:rPr lang="en">
                <a:solidFill>
                  <a:schemeClr val="dk1"/>
                </a:solidFill>
              </a:rPr>
              <a:t>t will be easier to save the Shortest routes / least costly</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As seen in the example on the slide, if we are delivering from the store to Rockridge (one of our possible pick-up locations), the shortest route would be ____ and you could take the red or </a:t>
            </a:r>
            <a:r>
              <a:rPr lang="en">
                <a:solidFill>
                  <a:schemeClr val="dk1"/>
                </a:solidFill>
              </a:rPr>
              <a:t>orange</a:t>
            </a:r>
            <a:r>
              <a:rPr lang="en">
                <a:solidFill>
                  <a:schemeClr val="dk1"/>
                </a:solidFill>
              </a:rPr>
              <a:t> line from ______.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better than a relational database: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Using this nosql database would mean that we wont have to compute delivery routes in real time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Additionally, Mongo can store complex delivery routes better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And is better at scaling up</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
                <a:solidFill>
                  <a:schemeClr val="dk1"/>
                </a:solidFill>
              </a:rPr>
              <a:t>As it allows for Horizontal scalability (scale across multiple nodes), </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These features </a:t>
            </a:r>
            <a:r>
              <a:rPr lang="en">
                <a:solidFill>
                  <a:schemeClr val="dk1"/>
                </a:solidFill>
              </a:rPr>
              <a:t>make</a:t>
            </a:r>
            <a:r>
              <a:rPr lang="en">
                <a:solidFill>
                  <a:schemeClr val="dk1"/>
                </a:solidFill>
              </a:rPr>
              <a:t> it easier to update delivery routes especially if BART is expanded in the future or if we decide to incorporate other delivery methods such as truck or drone delivery.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c17ab99c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c17ab99c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Jenna:</a:t>
            </a:r>
            <a:endParaRPr>
              <a:solidFill>
                <a:schemeClr val="dk1"/>
              </a:solidFill>
            </a:endParaRPr>
          </a:p>
          <a:p>
            <a:pPr indent="0" lvl="0" marL="0" rtl="0" algn="l">
              <a:lnSpc>
                <a:spcPct val="115000"/>
              </a:lnSpc>
              <a:spcBef>
                <a:spcPts val="1200"/>
              </a:spcBef>
              <a:spcAft>
                <a:spcPts val="0"/>
              </a:spcAft>
              <a:buNone/>
            </a:pPr>
            <a:r>
              <a:rPr lang="en">
                <a:solidFill>
                  <a:schemeClr val="dk1"/>
                </a:solidFill>
              </a:rPr>
              <a:t>For our delivery plan we will use redis to:</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S</a:t>
            </a:r>
            <a:r>
              <a:rPr lang="en">
                <a:solidFill>
                  <a:schemeClr val="dk1"/>
                </a:solidFill>
              </a:rPr>
              <a:t>tore real-time BART data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This will help us to inform customers about delivery status and avoid confusion</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lang="en">
                <a:solidFill>
                  <a:schemeClr val="dk1"/>
                </a:solidFill>
              </a:rPr>
              <a:t>For example messages to customers could include: trains arriving early, delayed, or cancelled</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It will be good to use Redis, a NoSQL database, rather than a relational database:</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In-memory storage of Redis allows for quicker computations as traffic changes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c17ab99c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c17ab99c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Jenna:</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 conclusion, these </a:t>
            </a:r>
            <a:r>
              <a:rPr lang="en">
                <a:solidFill>
                  <a:schemeClr val="dk1"/>
                </a:solidFill>
              </a:rPr>
              <a:t>NoSQL databases can benefit our objective to use Bart for deliveries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Neo4j centrality algorithms will help us cater to existing customers while also allowing us to establish viable options for successful future delivery locations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Neo4j community detection algorithms will also help us to discern potential customer “hot spots”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With our delivery plan mapped out in the Neo4j algorithms, we can use MongoDB to store pre-computed routes that get our deliveries to our customers in a time efficient manner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our BART plan is successful, we can scale up easily with MongoDB</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Additionally, Redis’ in-memory storage will allow us to produce real-time data of train status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Adopting and utilizing these NoSQL databases will allow us to smoothly implement our Bart delivery plan</a:t>
            </a:r>
            <a:endParaRPr>
              <a:solidFill>
                <a:schemeClr val="dk1"/>
              </a:solidFill>
            </a:endParaRPr>
          </a:p>
          <a:p>
            <a:pPr indent="0" lvl="0" marL="0" rtl="0" algn="l">
              <a:lnSpc>
                <a:spcPct val="115000"/>
              </a:lnSpc>
              <a:spcBef>
                <a:spcPts val="1200"/>
              </a:spcBef>
              <a:spcAft>
                <a:spcPts val="1200"/>
              </a:spcAft>
              <a:buNone/>
            </a:pPr>
            <a:r>
              <a:rPr lang="en">
                <a:solidFill>
                  <a:schemeClr val="dk1"/>
                </a:solidFill>
              </a:rPr>
              <a:t>Thank you for your time. Does anyone have any questions?</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a023401b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a023401b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c17ab99c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c17ab99c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37fb2f8c0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37fb2f8c0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expand our delivery services we intend to do the following:</a:t>
            </a:r>
            <a:endParaRPr/>
          </a:p>
          <a:p>
            <a:pPr indent="-298450" lvl="0" marL="457200" rtl="0" algn="l">
              <a:spcBef>
                <a:spcPts val="0"/>
              </a:spcBef>
              <a:spcAft>
                <a:spcPts val="0"/>
              </a:spcAft>
              <a:buSzPts val="1100"/>
              <a:buChar char="-"/>
            </a:pPr>
            <a:r>
              <a:rPr lang="en"/>
              <a:t>Use BART for delivery</a:t>
            </a:r>
            <a:endParaRPr/>
          </a:p>
          <a:p>
            <a:pPr indent="-298450" lvl="1" marL="914400" rtl="0" algn="l">
              <a:spcBef>
                <a:spcPts val="0"/>
              </a:spcBef>
              <a:spcAft>
                <a:spcPts val="0"/>
              </a:spcAft>
              <a:buSzPts val="1100"/>
              <a:buChar char="-"/>
            </a:pPr>
            <a:r>
              <a:rPr lang="en"/>
              <a:t>Add pick-up locations at various BART stations</a:t>
            </a:r>
            <a:endParaRPr/>
          </a:p>
          <a:p>
            <a:pPr indent="-298450" lvl="1" marL="914400" rtl="0" algn="l">
              <a:spcBef>
                <a:spcPts val="0"/>
              </a:spcBef>
              <a:spcAft>
                <a:spcPts val="0"/>
              </a:spcAft>
              <a:buSzPts val="1100"/>
              <a:buChar char="-"/>
            </a:pPr>
            <a:r>
              <a:rPr lang="en"/>
              <a:t>And  Have delivery be efficient and cost effective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c44e308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5c44e308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 </a:t>
            </a:r>
            <a:endParaRPr/>
          </a:p>
          <a:p>
            <a:pPr indent="0" lvl="0" marL="457200" rtl="0" algn="l">
              <a:spcBef>
                <a:spcPts val="0"/>
              </a:spcBef>
              <a:spcAft>
                <a:spcPts val="0"/>
              </a:spcAft>
              <a:buNone/>
            </a:pPr>
            <a:r>
              <a:rPr lang="en"/>
              <a:t>We feel that using public transportation for delivery benefits both us and BART.</a:t>
            </a:r>
            <a:endParaRPr/>
          </a:p>
          <a:p>
            <a:pPr indent="-298450" lvl="1" marL="914400" rtl="0" algn="l">
              <a:spcBef>
                <a:spcPts val="0"/>
              </a:spcBef>
              <a:spcAft>
                <a:spcPts val="0"/>
              </a:spcAft>
              <a:buSzPts val="1100"/>
              <a:buChar char="-"/>
            </a:pPr>
            <a:r>
              <a:rPr lang="en"/>
              <a:t>For us:</a:t>
            </a:r>
            <a:endParaRPr/>
          </a:p>
          <a:p>
            <a:pPr indent="-298450" lvl="2" marL="1371600" rtl="0" algn="l">
              <a:spcBef>
                <a:spcPts val="0"/>
              </a:spcBef>
              <a:spcAft>
                <a:spcPts val="0"/>
              </a:spcAft>
              <a:buSzPts val="1100"/>
              <a:buChar char="-"/>
            </a:pPr>
            <a:r>
              <a:rPr lang="en"/>
              <a:t>It allows us to Save money on maintenance of our own delivery vehicles</a:t>
            </a:r>
            <a:endParaRPr/>
          </a:p>
          <a:p>
            <a:pPr indent="-298450" lvl="2" marL="1371600" rtl="0" algn="l">
              <a:spcBef>
                <a:spcPts val="0"/>
              </a:spcBef>
              <a:spcAft>
                <a:spcPts val="0"/>
              </a:spcAft>
              <a:buSzPts val="1100"/>
              <a:buChar char="-"/>
            </a:pPr>
            <a:r>
              <a:rPr lang="en"/>
              <a:t>And we can Avoid gridlock traffic which is becoming more </a:t>
            </a:r>
            <a:r>
              <a:rPr lang="en"/>
              <a:t>prevalent</a:t>
            </a:r>
            <a:r>
              <a:rPr lang="en"/>
              <a:t> in the Bay Area</a:t>
            </a:r>
            <a:endParaRPr/>
          </a:p>
          <a:p>
            <a:pPr indent="-298450" lvl="1" marL="914400" rtl="0" algn="l">
              <a:spcBef>
                <a:spcPts val="0"/>
              </a:spcBef>
              <a:spcAft>
                <a:spcPts val="0"/>
              </a:spcAft>
              <a:buSzPts val="1100"/>
              <a:buChar char="-"/>
            </a:pPr>
            <a:r>
              <a:rPr lang="en"/>
              <a:t>For BART:</a:t>
            </a:r>
            <a:endParaRPr/>
          </a:p>
          <a:p>
            <a:pPr indent="-298450" lvl="2" marL="1371600" rtl="0" algn="l">
              <a:spcBef>
                <a:spcPts val="0"/>
              </a:spcBef>
              <a:spcAft>
                <a:spcPts val="0"/>
              </a:spcAft>
              <a:buSzPts val="1100"/>
              <a:buChar char="-"/>
            </a:pPr>
            <a:r>
              <a:rPr lang="en"/>
              <a:t> This would mean more ridership which in turn would mean more funding.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7fb2f8c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7fb2f8c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Sarah</a:t>
            </a:r>
            <a:endParaRPr/>
          </a:p>
          <a:p>
            <a:pPr indent="0" lvl="0" marL="0" rtl="0" algn="l">
              <a:spcBef>
                <a:spcPts val="0"/>
              </a:spcBef>
              <a:spcAft>
                <a:spcPts val="0"/>
              </a:spcAft>
              <a:buNone/>
            </a:pPr>
            <a:r>
              <a:rPr lang="en"/>
              <a:t>To accomplish our objectives we will be using NoSql databases such 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5c44e308e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5c44e308e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Neo4j</a:t>
            </a:r>
            <a:endParaRPr/>
          </a:p>
          <a:p>
            <a:pPr indent="-298450" lvl="1" marL="914400" rtl="0" algn="l">
              <a:spcBef>
                <a:spcPts val="0"/>
              </a:spcBef>
              <a:spcAft>
                <a:spcPts val="0"/>
              </a:spcAft>
              <a:buSzPts val="1100"/>
              <a:buChar char="-"/>
            </a:pPr>
            <a:r>
              <a:rPr lang="en"/>
              <a:t>Great for handling graph data like our delivery route data! We shaped it according to the BART map , we can see it overlaid here </a:t>
            </a:r>
            <a:r>
              <a:rPr lang="en">
                <a:solidFill>
                  <a:srgbClr val="FF0000"/>
                </a:solidFill>
              </a:rPr>
              <a:t>(SLIDE CHANGE)</a:t>
            </a:r>
            <a:endParaRPr>
              <a:solidFill>
                <a:srgbClr val="FF0000"/>
              </a:solidFill>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f306fdd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f306fdd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Why not relational database: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Neo4j is specifically designed for graph data vs not relational database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Neo4j is more easily scalable when we add more to our delivery methods like if we want to add drones and trucks in future</a:t>
            </a:r>
            <a:endParaRPr>
              <a:solidFill>
                <a:schemeClr val="dk1"/>
              </a:solidFill>
            </a:endParaRPr>
          </a:p>
          <a:p>
            <a:pPr indent="-298450" lvl="1" marL="914400" rtl="0" algn="l">
              <a:spcBef>
                <a:spcPts val="0"/>
              </a:spcBef>
              <a:spcAft>
                <a:spcPts val="0"/>
              </a:spcAft>
              <a:buClr>
                <a:srgbClr val="FF0000"/>
              </a:buClr>
              <a:buSzPts val="1100"/>
              <a:buChar char="-"/>
            </a:pPr>
            <a:r>
              <a:rPr lang="en">
                <a:solidFill>
                  <a:srgbClr val="FF0000"/>
                </a:solidFill>
              </a:rPr>
              <a:t>(SLIDE CHANGE)</a:t>
            </a:r>
            <a:endParaRPr>
              <a:solidFill>
                <a:srgbClr val="FF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5f306fdd7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5f306fdd7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measured betweenness and harmonic centrality</a:t>
            </a:r>
            <a:endParaRPr/>
          </a:p>
          <a:p>
            <a:pPr indent="0" lvl="0" marL="0" rtl="0" algn="l">
              <a:spcBef>
                <a:spcPts val="0"/>
              </a:spcBef>
              <a:spcAft>
                <a:spcPts val="0"/>
              </a:spcAft>
              <a:buClr>
                <a:schemeClr val="dk1"/>
              </a:buClr>
              <a:buSzPts val="1100"/>
              <a:buFont typeface="Arial"/>
              <a:buNone/>
            </a:pPr>
            <a:r>
              <a:rPr lang="en">
                <a:solidFill>
                  <a:schemeClr val="dk1"/>
                </a:solidFill>
              </a:rPr>
              <a:t>Betweenness - shortest paths in the graph that pass through this node</a:t>
            </a:r>
            <a:endParaRPr>
              <a:solidFill>
                <a:schemeClr val="dk1"/>
              </a:solidFill>
            </a:endParaRPr>
          </a:p>
          <a:p>
            <a:pPr indent="0" lvl="0" marL="0" rtl="0" algn="l">
              <a:spcBef>
                <a:spcPts val="0"/>
              </a:spcBef>
              <a:spcAft>
                <a:spcPts val="0"/>
              </a:spcAft>
              <a:buNone/>
            </a:pPr>
            <a:r>
              <a:rPr lang="en">
                <a:solidFill>
                  <a:schemeClr val="dk1"/>
                </a:solidFill>
              </a:rPr>
              <a:t>Harmonic - closeness to other nodes, shortest amount of time to travel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accent3"/>
                </a:solidFill>
              </a:rPr>
              <a:t>(SLIDE CHANGE)</a:t>
            </a:r>
            <a:endParaRPr>
              <a:solidFill>
                <a:schemeClr val="accent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f306fdd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f306fdd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Several common stations with high betweenness and harmonic centrality. Can be considered pickup points for customers.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High centrality indicates that the station plays a crucial role in the flow of traffic between other stations, making it an essential stop for the delivery service to reach a wide range of destinations.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Top stations are macarthur, 12th, 19th which make sense because they are centrally located </a:t>
            </a:r>
            <a:r>
              <a:rPr lang="en">
                <a:solidFill>
                  <a:schemeClr val="accent3"/>
                </a:solidFill>
              </a:rPr>
              <a:t>(SLIDE CHANGE)</a:t>
            </a:r>
            <a:endParaRPr>
              <a:solidFill>
                <a:schemeClr val="accent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f6412c07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f6412c07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locations of the highest ranking stations </a:t>
            </a:r>
            <a:r>
              <a:rPr lang="en">
                <a:solidFill>
                  <a:srgbClr val="FF0000"/>
                </a:solidFill>
              </a:rPr>
              <a:t>(SLIDE CHANGE)</a:t>
            </a:r>
            <a:endParaRPr>
              <a:solidFill>
                <a:srgbClr val="FF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hyperlink" Target="https://www.bart.gov/about/reports/ridership" TargetMode="External"/><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4">
            <a:alphaModFix/>
          </a:blip>
          <a:srcRect b="39557" l="0" r="0" t="36361"/>
          <a:stretch/>
        </p:blipFill>
        <p:spPr>
          <a:xfrm>
            <a:off x="363225" y="439800"/>
            <a:ext cx="3148950" cy="758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pic>
        <p:nvPicPr>
          <p:cNvPr id="126" name="Google Shape;126;p22"/>
          <p:cNvPicPr preferRelativeResize="0"/>
          <p:nvPr/>
        </p:nvPicPr>
        <p:blipFill rotWithShape="1">
          <a:blip r:embed="rId4">
            <a:alphaModFix/>
          </a:blip>
          <a:srcRect b="36094" l="29229" r="29108" t="36820"/>
          <a:stretch/>
        </p:blipFill>
        <p:spPr>
          <a:xfrm>
            <a:off x="2081225" y="76200"/>
            <a:ext cx="1340995" cy="454975"/>
          </a:xfrm>
          <a:prstGeom prst="rect">
            <a:avLst/>
          </a:prstGeom>
          <a:noFill/>
          <a:ln>
            <a:noFill/>
          </a:ln>
        </p:spPr>
      </p:pic>
      <p:pic>
        <p:nvPicPr>
          <p:cNvPr id="127" name="Google Shape;127;p22"/>
          <p:cNvPicPr preferRelativeResize="0"/>
          <p:nvPr/>
        </p:nvPicPr>
        <p:blipFill>
          <a:blip r:embed="rId5">
            <a:alphaModFix/>
          </a:blip>
          <a:stretch>
            <a:fillRect/>
          </a:stretch>
        </p:blipFill>
        <p:spPr>
          <a:xfrm>
            <a:off x="342175" y="289562"/>
            <a:ext cx="5960049" cy="4787275"/>
          </a:xfrm>
          <a:prstGeom prst="rect">
            <a:avLst/>
          </a:prstGeom>
          <a:noFill/>
          <a:ln>
            <a:noFill/>
          </a:ln>
        </p:spPr>
      </p:pic>
      <p:pic>
        <p:nvPicPr>
          <p:cNvPr id="128" name="Google Shape;128;p22"/>
          <p:cNvPicPr preferRelativeResize="0"/>
          <p:nvPr/>
        </p:nvPicPr>
        <p:blipFill>
          <a:blip r:embed="rId6">
            <a:alphaModFix/>
          </a:blip>
          <a:stretch>
            <a:fillRect/>
          </a:stretch>
        </p:blipFill>
        <p:spPr>
          <a:xfrm>
            <a:off x="1406100" y="746800"/>
            <a:ext cx="3549426" cy="3973827"/>
          </a:xfrm>
          <a:prstGeom prst="rect">
            <a:avLst/>
          </a:prstGeom>
          <a:noFill/>
          <a:ln>
            <a:noFill/>
          </a:ln>
        </p:spPr>
      </p:pic>
      <p:sp>
        <p:nvSpPr>
          <p:cNvPr id="129" name="Google Shape;129;p22"/>
          <p:cNvSpPr/>
          <p:nvPr/>
        </p:nvSpPr>
        <p:spPr>
          <a:xfrm>
            <a:off x="1842600" y="1741725"/>
            <a:ext cx="2487000" cy="577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1273925" y="2208500"/>
            <a:ext cx="6874800" cy="1858800"/>
          </a:xfrm>
          <a:prstGeom prst="rect">
            <a:avLst/>
          </a:prstGeom>
          <a:solidFill>
            <a:schemeClr val="lt1"/>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22"/>
          <p:cNvPicPr preferRelativeResize="0"/>
          <p:nvPr/>
        </p:nvPicPr>
        <p:blipFill rotWithShape="1">
          <a:blip r:embed="rId5">
            <a:alphaModFix/>
          </a:blip>
          <a:srcRect b="58140" l="22040" r="31391" t="30894"/>
          <a:stretch/>
        </p:blipFill>
        <p:spPr>
          <a:xfrm>
            <a:off x="1273925" y="2166099"/>
            <a:ext cx="6721249" cy="1858801"/>
          </a:xfrm>
          <a:prstGeom prst="rect">
            <a:avLst/>
          </a:prstGeom>
          <a:noFill/>
          <a:ln>
            <a:noFill/>
          </a:ln>
        </p:spPr>
      </p:pic>
      <p:pic>
        <p:nvPicPr>
          <p:cNvPr id="132" name="Google Shape;132;p22"/>
          <p:cNvPicPr preferRelativeResize="0"/>
          <p:nvPr/>
        </p:nvPicPr>
        <p:blipFill rotWithShape="1">
          <a:blip r:embed="rId6">
            <a:alphaModFix/>
          </a:blip>
          <a:srcRect b="61079" l="7033" r="13575" t="26073"/>
          <a:stretch/>
        </p:blipFill>
        <p:spPr>
          <a:xfrm>
            <a:off x="1299300" y="2229713"/>
            <a:ext cx="6824049" cy="1816376"/>
          </a:xfrm>
          <a:prstGeom prst="rect">
            <a:avLst/>
          </a:prstGeom>
          <a:noFill/>
          <a:ln cap="flat" cmpd="sng" w="38100">
            <a:solidFill>
              <a:srgbClr val="FF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23"/>
          <p:cNvSpPr txBox="1"/>
          <p:nvPr>
            <p:ph type="ctrTitle"/>
          </p:nvPr>
        </p:nvSpPr>
        <p:spPr>
          <a:xfrm>
            <a:off x="1123025" y="78050"/>
            <a:ext cx="6974400" cy="4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1820">
                <a:latin typeface="Poppins SemiBold"/>
                <a:ea typeface="Poppins SemiBold"/>
                <a:cs typeface="Poppins SemiBold"/>
                <a:sym typeface="Poppins SemiBold"/>
              </a:rPr>
              <a:t>Community Detection Algorithm - Louvain Modularity </a:t>
            </a:r>
            <a:endParaRPr sz="1820">
              <a:latin typeface="Poppins SemiBold"/>
              <a:ea typeface="Poppins SemiBold"/>
              <a:cs typeface="Poppins SemiBold"/>
              <a:sym typeface="Poppins SemiBold"/>
            </a:endParaRPr>
          </a:p>
        </p:txBody>
      </p:sp>
      <p:pic>
        <p:nvPicPr>
          <p:cNvPr id="138" name="Google Shape;138;p23"/>
          <p:cNvPicPr preferRelativeResize="0"/>
          <p:nvPr/>
        </p:nvPicPr>
        <p:blipFill>
          <a:blip r:embed="rId4">
            <a:alphaModFix/>
          </a:blip>
          <a:stretch>
            <a:fillRect/>
          </a:stretch>
        </p:blipFill>
        <p:spPr>
          <a:xfrm>
            <a:off x="2023950" y="876750"/>
            <a:ext cx="5167800" cy="4150898"/>
          </a:xfrm>
          <a:prstGeom prst="rect">
            <a:avLst/>
          </a:prstGeom>
          <a:noFill/>
          <a:ln>
            <a:noFill/>
          </a:ln>
        </p:spPr>
      </p:pic>
      <p:sp>
        <p:nvSpPr>
          <p:cNvPr id="139" name="Google Shape;139;p23"/>
          <p:cNvSpPr txBox="1"/>
          <p:nvPr/>
        </p:nvSpPr>
        <p:spPr>
          <a:xfrm>
            <a:off x="1926425" y="541250"/>
            <a:ext cx="2274600" cy="3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oppins"/>
                <a:ea typeface="Poppins"/>
                <a:cs typeface="Poppins"/>
                <a:sym typeface="Poppins"/>
              </a:rPr>
              <a:t>7 Communities Detected:</a:t>
            </a:r>
            <a:endParaRPr sz="1200">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24"/>
          <p:cNvSpPr txBox="1"/>
          <p:nvPr>
            <p:ph type="ctrTitle"/>
          </p:nvPr>
        </p:nvSpPr>
        <p:spPr>
          <a:xfrm>
            <a:off x="2148875" y="116975"/>
            <a:ext cx="4903500" cy="489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022">
                <a:latin typeface="Poppins SemiBold"/>
                <a:ea typeface="Poppins SemiBold"/>
                <a:cs typeface="Poppins SemiBold"/>
                <a:sym typeface="Poppins SemiBold"/>
              </a:rPr>
              <a:t>Sorted &amp; Ranked Results by Community</a:t>
            </a:r>
            <a:endParaRPr sz="2022">
              <a:latin typeface="Poppins SemiBold"/>
              <a:ea typeface="Poppins SemiBold"/>
              <a:cs typeface="Poppins SemiBold"/>
              <a:sym typeface="Poppins SemiBold"/>
            </a:endParaRPr>
          </a:p>
        </p:txBody>
      </p:sp>
      <p:graphicFrame>
        <p:nvGraphicFramePr>
          <p:cNvPr id="145" name="Google Shape;145;p24"/>
          <p:cNvGraphicFramePr/>
          <p:nvPr/>
        </p:nvGraphicFramePr>
        <p:xfrm>
          <a:off x="479400" y="986963"/>
          <a:ext cx="3000000" cy="3000000"/>
        </p:xfrm>
        <a:graphic>
          <a:graphicData uri="http://schemas.openxmlformats.org/drawingml/2006/table">
            <a:tbl>
              <a:tblPr>
                <a:noFill/>
                <a:tableStyleId>{30B59D11-7165-4394-8EC8-23614797746F}</a:tableStyleId>
              </a:tblPr>
              <a:tblGrid>
                <a:gridCol w="1811625"/>
                <a:gridCol w="1940400"/>
                <a:gridCol w="1571200"/>
                <a:gridCol w="1373750"/>
                <a:gridCol w="1545475"/>
              </a:tblGrid>
              <a:tr h="509825">
                <a:tc>
                  <a:txBody>
                    <a:bodyPr/>
                    <a:lstStyle/>
                    <a:p>
                      <a:pPr indent="0" lvl="0" marL="0" rtl="0" algn="ctr">
                        <a:lnSpc>
                          <a:spcPct val="115000"/>
                        </a:lnSpc>
                        <a:spcBef>
                          <a:spcPts val="0"/>
                        </a:spcBef>
                        <a:spcAft>
                          <a:spcPts val="0"/>
                        </a:spcAft>
                        <a:buNone/>
                      </a:pPr>
                      <a:r>
                        <a:rPr b="1" lang="en" sz="800">
                          <a:solidFill>
                            <a:srgbClr val="FFFFFF"/>
                          </a:solidFill>
                        </a:rPr>
                        <a:t>Community</a:t>
                      </a:r>
                      <a:endParaRPr b="1" sz="8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800">
                          <a:solidFill>
                            <a:srgbClr val="FFFFFF"/>
                          </a:solidFill>
                        </a:rPr>
                        <a:t>Highest average of people exiting (June)</a:t>
                      </a:r>
                      <a:endParaRPr b="1" sz="8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800">
                          <a:solidFill>
                            <a:srgbClr val="FFFFFF"/>
                          </a:solidFill>
                        </a:rPr>
                        <a:t>Largest population within 1 mile</a:t>
                      </a:r>
                      <a:endParaRPr b="1" sz="8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800">
                          <a:solidFill>
                            <a:srgbClr val="FFFFFF"/>
                          </a:solidFill>
                        </a:rPr>
                        <a:t>Highest Harmonic Centrality</a:t>
                      </a:r>
                      <a:endParaRPr b="1" sz="8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c>
                  <a:txBody>
                    <a:bodyPr/>
                    <a:lstStyle/>
                    <a:p>
                      <a:pPr indent="0" lvl="0" marL="0" rtl="0" algn="ctr">
                        <a:lnSpc>
                          <a:spcPct val="115000"/>
                        </a:lnSpc>
                        <a:spcBef>
                          <a:spcPts val="0"/>
                        </a:spcBef>
                        <a:spcAft>
                          <a:spcPts val="0"/>
                        </a:spcAft>
                        <a:buNone/>
                      </a:pPr>
                      <a:r>
                        <a:rPr b="1" lang="en" sz="800">
                          <a:solidFill>
                            <a:srgbClr val="FFFFFF"/>
                          </a:solidFill>
                        </a:rPr>
                        <a:t>Highest Betweenness Centrality</a:t>
                      </a:r>
                      <a:endParaRPr b="1" sz="800">
                        <a:solidFill>
                          <a:srgbClr val="FFFFFF"/>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00000"/>
                    </a:solidFill>
                  </a:tcPr>
                </a:tc>
              </a:tr>
              <a:tr h="100000">
                <a:tc>
                  <a:txBody>
                    <a:bodyPr/>
                    <a:lstStyle/>
                    <a:p>
                      <a:pPr indent="0" lvl="0" marL="0" rtl="0" algn="l">
                        <a:lnSpc>
                          <a:spcPct val="115000"/>
                        </a:lnSpc>
                        <a:spcBef>
                          <a:spcPts val="0"/>
                        </a:spcBef>
                        <a:spcAft>
                          <a:spcPts val="0"/>
                        </a:spcAft>
                        <a:buNone/>
                      </a:pPr>
                      <a:r>
                        <a:rPr lang="en" sz="800"/>
                        <a:t>Civic Center, Embarcadero, Montgomery, Powell, West Oakland</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FA8DC"/>
                    </a:solidFill>
                  </a:tcPr>
                </a:tc>
                <a:tc>
                  <a:txBody>
                    <a:bodyPr/>
                    <a:lstStyle/>
                    <a:p>
                      <a:pPr indent="0" lvl="0" marL="0" rtl="0" algn="ctr">
                        <a:lnSpc>
                          <a:spcPct val="115000"/>
                        </a:lnSpc>
                        <a:spcBef>
                          <a:spcPts val="0"/>
                        </a:spcBef>
                        <a:spcAft>
                          <a:spcPts val="0"/>
                        </a:spcAft>
                        <a:buNone/>
                      </a:pPr>
                      <a:r>
                        <a:rPr b="1" lang="en" sz="800">
                          <a:solidFill>
                            <a:schemeClr val="dk1"/>
                          </a:solidFill>
                        </a:rPr>
                        <a:t>1. Embarcadero</a:t>
                      </a:r>
                      <a:endParaRPr b="1" sz="800">
                        <a:solidFill>
                          <a:schemeClr val="dk1"/>
                        </a:solidFill>
                      </a:endParaRPr>
                    </a:p>
                    <a:p>
                      <a:pPr indent="0" lvl="0" marL="0" rtl="0" algn="ctr">
                        <a:lnSpc>
                          <a:spcPct val="115000"/>
                        </a:lnSpc>
                        <a:spcBef>
                          <a:spcPts val="0"/>
                        </a:spcBef>
                        <a:spcAft>
                          <a:spcPts val="0"/>
                        </a:spcAft>
                        <a:buNone/>
                      </a:pPr>
                      <a:r>
                        <a:rPr lang="en" sz="800"/>
                        <a:t>2. Montgomery Street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1. Civic Center</a:t>
                      </a:r>
                      <a:endParaRPr sz="800"/>
                    </a:p>
                    <a:p>
                      <a:pPr indent="0" lvl="0" marL="0" rtl="0" algn="ctr">
                        <a:lnSpc>
                          <a:spcPct val="115000"/>
                        </a:lnSpc>
                        <a:spcBef>
                          <a:spcPts val="0"/>
                        </a:spcBef>
                        <a:spcAft>
                          <a:spcPts val="0"/>
                        </a:spcAft>
                        <a:buNone/>
                      </a:pPr>
                      <a:r>
                        <a:rPr lang="en" sz="800"/>
                        <a:t>2. Powell</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1. West Oakland</a:t>
                      </a:r>
                      <a:endParaRPr sz="800"/>
                    </a:p>
                    <a:p>
                      <a:pPr indent="0" lvl="0" marL="0" rtl="0" algn="ctr">
                        <a:lnSpc>
                          <a:spcPct val="115000"/>
                        </a:lnSpc>
                        <a:spcBef>
                          <a:spcPts val="0"/>
                        </a:spcBef>
                        <a:spcAft>
                          <a:spcPts val="0"/>
                        </a:spcAft>
                        <a:buNone/>
                      </a:pPr>
                      <a:r>
                        <a:rPr b="1" lang="en" sz="800"/>
                        <a:t>2. Embarcadero</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1. West Oakland</a:t>
                      </a:r>
                      <a:endParaRPr sz="800"/>
                    </a:p>
                    <a:p>
                      <a:pPr indent="0" lvl="0" marL="0" rtl="0" algn="ctr">
                        <a:lnSpc>
                          <a:spcPct val="115000"/>
                        </a:lnSpc>
                        <a:spcBef>
                          <a:spcPts val="0"/>
                        </a:spcBef>
                        <a:spcAft>
                          <a:spcPts val="0"/>
                        </a:spcAft>
                        <a:buNone/>
                      </a:pPr>
                      <a:r>
                        <a:rPr b="1" lang="en" sz="800"/>
                        <a:t>2. Embarcadero</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38875">
                <a:tc>
                  <a:txBody>
                    <a:bodyPr/>
                    <a:lstStyle/>
                    <a:p>
                      <a:pPr indent="0" lvl="0" marL="0" rtl="0" algn="l">
                        <a:lnSpc>
                          <a:spcPct val="115000"/>
                        </a:lnSpc>
                        <a:spcBef>
                          <a:spcPts val="0"/>
                        </a:spcBef>
                        <a:spcAft>
                          <a:spcPts val="0"/>
                        </a:spcAft>
                        <a:buNone/>
                      </a:pPr>
                      <a:r>
                        <a:rPr lang="en" sz="800"/>
                        <a:t>Colma, San Bruno, South San Francisco, Millbrae, SFO</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AA58"/>
                    </a:solidFill>
                  </a:tcPr>
                </a:tc>
                <a:tc>
                  <a:txBody>
                    <a:bodyPr/>
                    <a:lstStyle/>
                    <a:p>
                      <a:pPr indent="0" lvl="0" marL="0" rtl="0" algn="ctr">
                        <a:lnSpc>
                          <a:spcPct val="115000"/>
                        </a:lnSpc>
                        <a:spcBef>
                          <a:spcPts val="0"/>
                        </a:spcBef>
                        <a:spcAft>
                          <a:spcPts val="0"/>
                        </a:spcAft>
                        <a:buNone/>
                      </a:pPr>
                      <a:r>
                        <a:rPr lang="en" sz="800"/>
                        <a:t>1. SFO</a:t>
                      </a:r>
                      <a:endParaRPr sz="800"/>
                    </a:p>
                    <a:p>
                      <a:pPr indent="0" lvl="0" marL="0" rtl="0" algn="ctr">
                        <a:lnSpc>
                          <a:spcPct val="115000"/>
                        </a:lnSpc>
                        <a:spcBef>
                          <a:spcPts val="0"/>
                        </a:spcBef>
                        <a:spcAft>
                          <a:spcPts val="0"/>
                        </a:spcAft>
                        <a:buNone/>
                      </a:pPr>
                      <a:r>
                        <a:rPr lang="en" sz="800"/>
                        <a:t>2. Millbrae</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South San Francisco</a:t>
                      </a:r>
                      <a:endParaRPr b="1" sz="800"/>
                    </a:p>
                    <a:p>
                      <a:pPr indent="0" lvl="0" marL="0" rtl="0" algn="ctr">
                        <a:lnSpc>
                          <a:spcPct val="115000"/>
                        </a:lnSpc>
                        <a:spcBef>
                          <a:spcPts val="0"/>
                        </a:spcBef>
                        <a:spcAft>
                          <a:spcPts val="0"/>
                        </a:spcAft>
                        <a:buNone/>
                      </a:pPr>
                      <a:r>
                        <a:rPr lang="en" sz="800"/>
                        <a:t>2. Colma</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1. Colma</a:t>
                      </a:r>
                      <a:endParaRPr sz="800"/>
                    </a:p>
                    <a:p>
                      <a:pPr indent="0" lvl="0" marL="0" rtl="0" algn="ctr">
                        <a:lnSpc>
                          <a:spcPct val="115000"/>
                        </a:lnSpc>
                        <a:spcBef>
                          <a:spcPts val="0"/>
                        </a:spcBef>
                        <a:spcAft>
                          <a:spcPts val="0"/>
                        </a:spcAft>
                        <a:buNone/>
                      </a:pPr>
                      <a:r>
                        <a:rPr b="1" lang="en" sz="800"/>
                        <a:t>2. South San Francisco</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1. Colma</a:t>
                      </a:r>
                      <a:endParaRPr sz="800"/>
                    </a:p>
                    <a:p>
                      <a:pPr indent="0" lvl="0" marL="0" rtl="0" algn="ctr">
                        <a:lnSpc>
                          <a:spcPct val="115000"/>
                        </a:lnSpc>
                        <a:spcBef>
                          <a:spcPts val="0"/>
                        </a:spcBef>
                        <a:spcAft>
                          <a:spcPts val="0"/>
                        </a:spcAft>
                        <a:buNone/>
                      </a:pPr>
                      <a:r>
                        <a:rPr b="1" lang="en" sz="800"/>
                        <a:t>2. South San Francisco</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27375">
                <a:tc>
                  <a:txBody>
                    <a:bodyPr/>
                    <a:lstStyle/>
                    <a:p>
                      <a:pPr indent="0" lvl="0" marL="0" rtl="0" algn="l">
                        <a:lnSpc>
                          <a:spcPct val="115000"/>
                        </a:lnSpc>
                        <a:spcBef>
                          <a:spcPts val="0"/>
                        </a:spcBef>
                        <a:spcAft>
                          <a:spcPts val="0"/>
                        </a:spcAft>
                        <a:buNone/>
                      </a:pPr>
                      <a:r>
                        <a:rPr lang="en" sz="800"/>
                        <a:t>Coliseum, Bay Fair, Fruitvale, Lake Merritt, San Leandro, Castro Valley, West Dublin, Dublin, OAK</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lnSpc>
                          <a:spcPct val="115000"/>
                        </a:lnSpc>
                        <a:spcBef>
                          <a:spcPts val="0"/>
                        </a:spcBef>
                        <a:spcAft>
                          <a:spcPts val="0"/>
                        </a:spcAft>
                        <a:buNone/>
                      </a:pPr>
                      <a:r>
                        <a:rPr lang="en" sz="800"/>
                        <a:t>1. Fruitvale</a:t>
                      </a:r>
                      <a:endParaRPr sz="800"/>
                    </a:p>
                    <a:p>
                      <a:pPr indent="0" lvl="0" marL="0" rtl="0" algn="ctr">
                        <a:lnSpc>
                          <a:spcPct val="115000"/>
                        </a:lnSpc>
                        <a:spcBef>
                          <a:spcPts val="0"/>
                        </a:spcBef>
                        <a:spcAft>
                          <a:spcPts val="0"/>
                        </a:spcAft>
                        <a:buNone/>
                      </a:pPr>
                      <a:r>
                        <a:rPr lang="en" sz="800"/>
                        <a:t>2. Coliseum</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Lake Merritt</a:t>
                      </a:r>
                      <a:endParaRPr b="1" sz="800"/>
                    </a:p>
                    <a:p>
                      <a:pPr indent="0" lvl="0" marL="0" rtl="0" algn="ctr">
                        <a:lnSpc>
                          <a:spcPct val="115000"/>
                        </a:lnSpc>
                        <a:spcBef>
                          <a:spcPts val="0"/>
                        </a:spcBef>
                        <a:spcAft>
                          <a:spcPts val="0"/>
                        </a:spcAft>
                        <a:buNone/>
                      </a:pPr>
                      <a:r>
                        <a:rPr lang="en" sz="800"/>
                        <a:t>2. San Leandro</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Lake Merritt</a:t>
                      </a:r>
                      <a:endParaRPr b="1" sz="800"/>
                    </a:p>
                    <a:p>
                      <a:pPr indent="0" lvl="0" marL="0" rtl="0" algn="ctr">
                        <a:lnSpc>
                          <a:spcPct val="115000"/>
                        </a:lnSpc>
                        <a:spcBef>
                          <a:spcPts val="0"/>
                        </a:spcBef>
                        <a:spcAft>
                          <a:spcPts val="0"/>
                        </a:spcAft>
                        <a:buNone/>
                      </a:pPr>
                      <a:r>
                        <a:rPr lang="en" sz="800"/>
                        <a:t>2. Coliseum</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Lake Merritt</a:t>
                      </a:r>
                      <a:endParaRPr b="1" sz="800"/>
                    </a:p>
                    <a:p>
                      <a:pPr indent="0" lvl="0" marL="0" rtl="0" algn="ctr">
                        <a:lnSpc>
                          <a:spcPct val="115000"/>
                        </a:lnSpc>
                        <a:spcBef>
                          <a:spcPts val="0"/>
                        </a:spcBef>
                        <a:spcAft>
                          <a:spcPts val="0"/>
                        </a:spcAft>
                        <a:buNone/>
                      </a:pPr>
                      <a:r>
                        <a:rPr lang="en" sz="800"/>
                        <a:t>2. Fruitvale</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76475">
                <a:tc>
                  <a:txBody>
                    <a:bodyPr/>
                    <a:lstStyle/>
                    <a:p>
                      <a:pPr indent="0" lvl="0" marL="0" rtl="0" algn="l">
                        <a:lnSpc>
                          <a:spcPct val="115000"/>
                        </a:lnSpc>
                        <a:spcBef>
                          <a:spcPts val="0"/>
                        </a:spcBef>
                        <a:spcAft>
                          <a:spcPts val="0"/>
                        </a:spcAft>
                        <a:buNone/>
                      </a:pPr>
                      <a:r>
                        <a:rPr lang="en" sz="800"/>
                        <a:t>Fremont, Milpitas, Union City, Warm Springs, Berryessa, Hayward, South Hayward</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3B2"/>
                    </a:solidFill>
                  </a:tcPr>
                </a:tc>
                <a:tc>
                  <a:txBody>
                    <a:bodyPr/>
                    <a:lstStyle/>
                    <a:p>
                      <a:pPr indent="0" lvl="0" marL="0" rtl="0" algn="ctr">
                        <a:lnSpc>
                          <a:spcPct val="115000"/>
                        </a:lnSpc>
                        <a:spcBef>
                          <a:spcPts val="0"/>
                        </a:spcBef>
                        <a:spcAft>
                          <a:spcPts val="0"/>
                        </a:spcAft>
                        <a:buNone/>
                      </a:pPr>
                      <a:r>
                        <a:rPr b="1" lang="en" sz="800"/>
                        <a:t>1. Hayward</a:t>
                      </a:r>
                      <a:endParaRPr b="1" sz="800"/>
                    </a:p>
                    <a:p>
                      <a:pPr indent="0" lvl="0" marL="0" rtl="0" algn="ctr">
                        <a:lnSpc>
                          <a:spcPct val="115000"/>
                        </a:lnSpc>
                        <a:spcBef>
                          <a:spcPts val="0"/>
                        </a:spcBef>
                        <a:spcAft>
                          <a:spcPts val="0"/>
                        </a:spcAft>
                        <a:buNone/>
                      </a:pPr>
                      <a:r>
                        <a:rPr lang="en" sz="800"/>
                        <a:t>2. Fremont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1. Berryessa</a:t>
                      </a:r>
                      <a:endParaRPr sz="800"/>
                    </a:p>
                    <a:p>
                      <a:pPr indent="0" lvl="0" marL="0" rtl="0" algn="ctr">
                        <a:lnSpc>
                          <a:spcPct val="115000"/>
                        </a:lnSpc>
                        <a:spcBef>
                          <a:spcPts val="0"/>
                        </a:spcBef>
                        <a:spcAft>
                          <a:spcPts val="0"/>
                        </a:spcAft>
                        <a:buNone/>
                      </a:pPr>
                      <a:r>
                        <a:rPr lang="en" sz="800"/>
                        <a:t>2. Union City</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Hayward</a:t>
                      </a:r>
                      <a:endParaRPr b="1" sz="800"/>
                    </a:p>
                    <a:p>
                      <a:pPr indent="0" lvl="0" marL="0" rtl="0" algn="ctr">
                        <a:lnSpc>
                          <a:spcPct val="115000"/>
                        </a:lnSpc>
                        <a:spcBef>
                          <a:spcPts val="0"/>
                        </a:spcBef>
                        <a:spcAft>
                          <a:spcPts val="0"/>
                        </a:spcAft>
                        <a:buNone/>
                      </a:pPr>
                      <a:r>
                        <a:rPr lang="en" sz="800"/>
                        <a:t>2. South Hayward</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Hayward</a:t>
                      </a:r>
                      <a:endParaRPr b="1" sz="800"/>
                    </a:p>
                    <a:p>
                      <a:pPr indent="0" lvl="0" marL="0" rtl="0" algn="ctr">
                        <a:lnSpc>
                          <a:spcPct val="115000"/>
                        </a:lnSpc>
                        <a:spcBef>
                          <a:spcPts val="0"/>
                        </a:spcBef>
                        <a:spcAft>
                          <a:spcPts val="0"/>
                        </a:spcAft>
                        <a:buNone/>
                      </a:pPr>
                      <a:r>
                        <a:rPr lang="en" sz="800"/>
                        <a:t>2. South Hayward</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8375">
                <a:tc>
                  <a:txBody>
                    <a:bodyPr/>
                    <a:lstStyle/>
                    <a:p>
                      <a:pPr indent="0" lvl="0" marL="0" rtl="0" algn="l">
                        <a:lnSpc>
                          <a:spcPct val="115000"/>
                        </a:lnSpc>
                        <a:spcBef>
                          <a:spcPts val="0"/>
                        </a:spcBef>
                        <a:spcAft>
                          <a:spcPts val="0"/>
                        </a:spcAft>
                        <a:buNone/>
                      </a:pPr>
                      <a:r>
                        <a:rPr lang="en" sz="800"/>
                        <a:t>Concord, Lafayette, North Concord, Orinda, Pittsburg, Pittsburg Center, Pleasant Hill, Rockridge, Walnut Creek, Antioch</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D966"/>
                    </a:solidFill>
                  </a:tcPr>
                </a:tc>
                <a:tc>
                  <a:txBody>
                    <a:bodyPr/>
                    <a:lstStyle/>
                    <a:p>
                      <a:pPr indent="0" lvl="0" marL="0" rtl="0" algn="ctr">
                        <a:lnSpc>
                          <a:spcPct val="115000"/>
                        </a:lnSpc>
                        <a:spcBef>
                          <a:spcPts val="0"/>
                        </a:spcBef>
                        <a:spcAft>
                          <a:spcPts val="0"/>
                        </a:spcAft>
                        <a:buNone/>
                      </a:pPr>
                      <a:r>
                        <a:rPr lang="en" sz="800"/>
                        <a:t>1. Walnut Creek</a:t>
                      </a:r>
                      <a:endParaRPr sz="800"/>
                    </a:p>
                    <a:p>
                      <a:pPr indent="0" lvl="0" marL="0" rtl="0" algn="ctr">
                        <a:lnSpc>
                          <a:spcPct val="115000"/>
                        </a:lnSpc>
                        <a:spcBef>
                          <a:spcPts val="0"/>
                        </a:spcBef>
                        <a:spcAft>
                          <a:spcPts val="0"/>
                        </a:spcAft>
                        <a:buNone/>
                      </a:pPr>
                      <a:r>
                        <a:rPr b="1" lang="en" sz="800"/>
                        <a:t>2. Rockridge</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Rockridge</a:t>
                      </a:r>
                      <a:endParaRPr b="1" sz="800"/>
                    </a:p>
                    <a:p>
                      <a:pPr indent="0" lvl="0" marL="0" rtl="0" algn="ctr">
                        <a:lnSpc>
                          <a:spcPct val="115000"/>
                        </a:lnSpc>
                        <a:spcBef>
                          <a:spcPts val="0"/>
                        </a:spcBef>
                        <a:spcAft>
                          <a:spcPts val="0"/>
                        </a:spcAft>
                        <a:buNone/>
                      </a:pPr>
                      <a:r>
                        <a:rPr lang="en" sz="800"/>
                        <a:t>2. Pittsburg Center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Rockridge</a:t>
                      </a:r>
                      <a:endParaRPr b="1" sz="800"/>
                    </a:p>
                    <a:p>
                      <a:pPr indent="0" lvl="0" marL="0" rtl="0" algn="ctr">
                        <a:lnSpc>
                          <a:spcPct val="115000"/>
                        </a:lnSpc>
                        <a:spcBef>
                          <a:spcPts val="0"/>
                        </a:spcBef>
                        <a:spcAft>
                          <a:spcPts val="0"/>
                        </a:spcAft>
                        <a:buNone/>
                      </a:pPr>
                      <a:r>
                        <a:rPr lang="en" sz="800"/>
                        <a:t>2. Orinda</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Rockridge</a:t>
                      </a:r>
                      <a:endParaRPr b="1" sz="800"/>
                    </a:p>
                    <a:p>
                      <a:pPr indent="0" lvl="0" marL="0" rtl="0" algn="ctr">
                        <a:lnSpc>
                          <a:spcPct val="115000"/>
                        </a:lnSpc>
                        <a:spcBef>
                          <a:spcPts val="0"/>
                        </a:spcBef>
                        <a:spcAft>
                          <a:spcPts val="0"/>
                        </a:spcAft>
                        <a:buNone/>
                      </a:pPr>
                      <a:r>
                        <a:rPr lang="en" sz="800"/>
                        <a:t>2. Orinda</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53200">
                <a:tc>
                  <a:txBody>
                    <a:bodyPr/>
                    <a:lstStyle/>
                    <a:p>
                      <a:pPr indent="0" lvl="0" marL="0" rtl="0" algn="l">
                        <a:lnSpc>
                          <a:spcPct val="115000"/>
                        </a:lnSpc>
                        <a:spcBef>
                          <a:spcPts val="0"/>
                        </a:spcBef>
                        <a:spcAft>
                          <a:spcPts val="0"/>
                        </a:spcAft>
                        <a:buNone/>
                      </a:pPr>
                      <a:r>
                        <a:rPr lang="en" sz="800"/>
                        <a:t>16th street, 24th street, Glen Park, Balboa Park, Daly City</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b="1" lang="en" sz="800"/>
                        <a:t>1. 16th Street</a:t>
                      </a:r>
                      <a:endParaRPr b="1" sz="800"/>
                    </a:p>
                    <a:p>
                      <a:pPr indent="0" lvl="0" marL="0" rtl="0" algn="ctr">
                        <a:lnSpc>
                          <a:spcPct val="115000"/>
                        </a:lnSpc>
                        <a:spcBef>
                          <a:spcPts val="0"/>
                        </a:spcBef>
                        <a:spcAft>
                          <a:spcPts val="0"/>
                        </a:spcAft>
                        <a:buNone/>
                      </a:pPr>
                      <a:r>
                        <a:rPr lang="en" sz="800"/>
                        <a:t>2. 24th Street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16th Street</a:t>
                      </a:r>
                      <a:endParaRPr b="1" sz="800"/>
                    </a:p>
                    <a:p>
                      <a:pPr indent="0" lvl="0" marL="0" rtl="0" algn="ctr">
                        <a:lnSpc>
                          <a:spcPct val="115000"/>
                        </a:lnSpc>
                        <a:spcBef>
                          <a:spcPts val="0"/>
                        </a:spcBef>
                        <a:spcAft>
                          <a:spcPts val="0"/>
                        </a:spcAft>
                        <a:buNone/>
                      </a:pPr>
                      <a:r>
                        <a:rPr lang="en" sz="800"/>
                        <a:t>2. 24th Street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16th Street</a:t>
                      </a:r>
                      <a:endParaRPr b="1" sz="800"/>
                    </a:p>
                    <a:p>
                      <a:pPr indent="0" lvl="0" marL="0" rtl="0" algn="ctr">
                        <a:lnSpc>
                          <a:spcPct val="115000"/>
                        </a:lnSpc>
                        <a:spcBef>
                          <a:spcPts val="0"/>
                        </a:spcBef>
                        <a:spcAft>
                          <a:spcPts val="0"/>
                        </a:spcAft>
                        <a:buNone/>
                      </a:pPr>
                      <a:r>
                        <a:rPr lang="en" sz="800"/>
                        <a:t>2. 24th Street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16th Street</a:t>
                      </a:r>
                      <a:endParaRPr b="1" sz="800"/>
                    </a:p>
                    <a:p>
                      <a:pPr indent="0" lvl="0" marL="0" rtl="0" algn="ctr">
                        <a:lnSpc>
                          <a:spcPct val="115000"/>
                        </a:lnSpc>
                        <a:spcBef>
                          <a:spcPts val="0"/>
                        </a:spcBef>
                        <a:spcAft>
                          <a:spcPts val="0"/>
                        </a:spcAft>
                        <a:buNone/>
                      </a:pPr>
                      <a:r>
                        <a:rPr lang="en" sz="800"/>
                        <a:t>2. 24th Street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1200">
                <a:tc>
                  <a:txBody>
                    <a:bodyPr/>
                    <a:lstStyle/>
                    <a:p>
                      <a:pPr indent="0" lvl="0" marL="0" rtl="0" algn="l">
                        <a:lnSpc>
                          <a:spcPct val="115000"/>
                        </a:lnSpc>
                        <a:spcBef>
                          <a:spcPts val="0"/>
                        </a:spcBef>
                        <a:spcAft>
                          <a:spcPts val="0"/>
                        </a:spcAft>
                        <a:buNone/>
                      </a:pPr>
                      <a:r>
                        <a:rPr lang="en" sz="800"/>
                        <a:t>12th street, 19th street, MacArthur, Ashby, Downtown Berkeley, El Cerrito Plaza, El Cerrito del Norte, North Berkeley, Richmond</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rtl="0" algn="ctr">
                        <a:lnSpc>
                          <a:spcPct val="115000"/>
                        </a:lnSpc>
                        <a:spcBef>
                          <a:spcPts val="0"/>
                        </a:spcBef>
                        <a:spcAft>
                          <a:spcPts val="0"/>
                        </a:spcAft>
                        <a:buNone/>
                      </a:pPr>
                      <a:r>
                        <a:rPr lang="en" sz="800"/>
                        <a:t>1. Downtown Berkeley</a:t>
                      </a:r>
                      <a:endParaRPr sz="800"/>
                    </a:p>
                    <a:p>
                      <a:pPr indent="0" lvl="0" marL="0" rtl="0" algn="ctr">
                        <a:lnSpc>
                          <a:spcPct val="115000"/>
                        </a:lnSpc>
                        <a:spcBef>
                          <a:spcPts val="0"/>
                        </a:spcBef>
                        <a:spcAft>
                          <a:spcPts val="0"/>
                        </a:spcAft>
                        <a:buNone/>
                      </a:pPr>
                      <a:r>
                        <a:rPr b="1" lang="en" sz="800"/>
                        <a:t>2. 12th Street</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12th Street</a:t>
                      </a:r>
                      <a:endParaRPr b="1" sz="800"/>
                    </a:p>
                    <a:p>
                      <a:pPr indent="0" lvl="0" marL="0" rtl="0" algn="ctr">
                        <a:lnSpc>
                          <a:spcPct val="115000"/>
                        </a:lnSpc>
                        <a:spcBef>
                          <a:spcPts val="0"/>
                        </a:spcBef>
                        <a:spcAft>
                          <a:spcPts val="0"/>
                        </a:spcAft>
                        <a:buNone/>
                      </a:pPr>
                      <a:r>
                        <a:rPr lang="en" sz="800"/>
                        <a:t>2. Ashby</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t>1. 12th Street</a:t>
                      </a:r>
                      <a:endParaRPr b="1" sz="800"/>
                    </a:p>
                    <a:p>
                      <a:pPr indent="0" lvl="0" marL="0" rtl="0" algn="ctr">
                        <a:lnSpc>
                          <a:spcPct val="115000"/>
                        </a:lnSpc>
                        <a:spcBef>
                          <a:spcPts val="0"/>
                        </a:spcBef>
                        <a:spcAft>
                          <a:spcPts val="0"/>
                        </a:spcAft>
                        <a:buNone/>
                      </a:pPr>
                      <a:r>
                        <a:rPr lang="en" sz="800"/>
                        <a:t>2. MacArthur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1. MacArthur</a:t>
                      </a:r>
                      <a:endParaRPr sz="800"/>
                    </a:p>
                    <a:p>
                      <a:pPr indent="0" lvl="0" marL="0" rtl="0" algn="ctr">
                        <a:lnSpc>
                          <a:spcPct val="115000"/>
                        </a:lnSpc>
                        <a:spcBef>
                          <a:spcPts val="0"/>
                        </a:spcBef>
                        <a:spcAft>
                          <a:spcPts val="0"/>
                        </a:spcAft>
                        <a:buNone/>
                      </a:pPr>
                      <a:r>
                        <a:rPr b="1" lang="en" sz="800"/>
                        <a:t>2. 12th Street</a:t>
                      </a:r>
                      <a:endParaRPr b="1"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25"/>
          <p:cNvSpPr txBox="1"/>
          <p:nvPr>
            <p:ph type="ctrTitle"/>
          </p:nvPr>
        </p:nvSpPr>
        <p:spPr>
          <a:xfrm>
            <a:off x="1968500" y="149175"/>
            <a:ext cx="5578500" cy="489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022">
                <a:latin typeface="Poppins SemiBold"/>
                <a:ea typeface="Poppins SemiBold"/>
                <a:cs typeface="Poppins SemiBold"/>
                <a:sym typeface="Poppins SemiBold"/>
              </a:rPr>
              <a:t>Closest BART Station for Existing Customers</a:t>
            </a:r>
            <a:endParaRPr sz="2022">
              <a:latin typeface="Poppins SemiBold"/>
              <a:ea typeface="Poppins SemiBold"/>
              <a:cs typeface="Poppins SemiBold"/>
              <a:sym typeface="Poppins SemiBold"/>
            </a:endParaRPr>
          </a:p>
        </p:txBody>
      </p:sp>
      <p:pic>
        <p:nvPicPr>
          <p:cNvPr id="151" name="Google Shape;151;p25"/>
          <p:cNvPicPr preferRelativeResize="0"/>
          <p:nvPr/>
        </p:nvPicPr>
        <p:blipFill>
          <a:blip r:embed="rId4">
            <a:alphaModFix/>
          </a:blip>
          <a:stretch>
            <a:fillRect/>
          </a:stretch>
        </p:blipFill>
        <p:spPr>
          <a:xfrm>
            <a:off x="3005125" y="771525"/>
            <a:ext cx="3133725" cy="1666875"/>
          </a:xfrm>
          <a:prstGeom prst="rect">
            <a:avLst/>
          </a:prstGeom>
          <a:noFill/>
          <a:ln>
            <a:noFill/>
          </a:ln>
        </p:spPr>
      </p:pic>
      <p:sp>
        <p:nvSpPr>
          <p:cNvPr id="152" name="Google Shape;152;p25"/>
          <p:cNvSpPr txBox="1"/>
          <p:nvPr/>
        </p:nvSpPr>
        <p:spPr>
          <a:xfrm>
            <a:off x="2300288" y="2571750"/>
            <a:ext cx="4914900" cy="2133600"/>
          </a:xfrm>
          <a:prstGeom prst="rect">
            <a:avLst/>
          </a:prstGeom>
          <a:noFill/>
          <a:ln cap="flat" cmpd="sng" w="28575">
            <a:solidFill>
              <a:schemeClr val="accent1"/>
            </a:solidFill>
            <a:prstDash val="dash"/>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8138 Customers records based in CA</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Top 5 Stations with the highest number of </a:t>
            </a:r>
            <a:r>
              <a:rPr lang="en" sz="1200"/>
              <a:t>existing</a:t>
            </a:r>
            <a:r>
              <a:rPr lang="en" sz="1200"/>
              <a:t> customer count : </a:t>
            </a:r>
            <a:r>
              <a:rPr b="1" lang="en" sz="1200"/>
              <a:t>El Cerrito del Norte, Richmond, Rockridge, Civic Center and Downtown Berkeley</a:t>
            </a:r>
            <a:endParaRPr b="1"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Top 5 Stations contributed to </a:t>
            </a:r>
            <a:r>
              <a:rPr b="1" lang="en" sz="1200"/>
              <a:t>~34%</a:t>
            </a:r>
            <a:r>
              <a:rPr lang="en" sz="1200"/>
              <a:t> of total count of existing customers based in CA</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Centered in East Bay (Richmond and Antioch Lines)</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6"/>
          <p:cNvSpPr/>
          <p:nvPr/>
        </p:nvSpPr>
        <p:spPr>
          <a:xfrm>
            <a:off x="3818175" y="100"/>
            <a:ext cx="53832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txBox="1"/>
          <p:nvPr>
            <p:ph type="ctrTitle"/>
          </p:nvPr>
        </p:nvSpPr>
        <p:spPr>
          <a:xfrm>
            <a:off x="393900" y="0"/>
            <a:ext cx="4017900" cy="48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latin typeface="Poppins SemiBold"/>
                <a:ea typeface="Poppins SemiBold"/>
                <a:cs typeface="Poppins SemiBold"/>
                <a:sym typeface="Poppins SemiBold"/>
              </a:rPr>
              <a:t>Future Pick Up Locations</a:t>
            </a:r>
            <a:endParaRPr sz="1800">
              <a:latin typeface="Poppins SemiBold"/>
              <a:ea typeface="Poppins SemiBold"/>
              <a:cs typeface="Poppins SemiBold"/>
              <a:sym typeface="Poppins SemiBold"/>
            </a:endParaRPr>
          </a:p>
        </p:txBody>
      </p:sp>
      <p:grpSp>
        <p:nvGrpSpPr>
          <p:cNvPr id="159" name="Google Shape;159;p26"/>
          <p:cNvGrpSpPr/>
          <p:nvPr/>
        </p:nvGrpSpPr>
        <p:grpSpPr>
          <a:xfrm>
            <a:off x="1725325" y="700275"/>
            <a:ext cx="5429252" cy="4429198"/>
            <a:chOff x="1763955" y="178108"/>
            <a:chExt cx="5567892" cy="4787287"/>
          </a:xfrm>
        </p:grpSpPr>
        <p:pic>
          <p:nvPicPr>
            <p:cNvPr id="160" name="Google Shape;160;p26"/>
            <p:cNvPicPr preferRelativeResize="0"/>
            <p:nvPr/>
          </p:nvPicPr>
          <p:blipFill rotWithShape="1">
            <a:blip r:embed="rId4">
              <a:alphaModFix/>
            </a:blip>
            <a:srcRect b="0" l="6576" r="0" t="0"/>
            <a:stretch/>
          </p:blipFill>
          <p:spPr>
            <a:xfrm>
              <a:off x="1763955" y="178108"/>
              <a:ext cx="5567892" cy="4787287"/>
            </a:xfrm>
            <a:prstGeom prst="rect">
              <a:avLst/>
            </a:prstGeom>
            <a:noFill/>
            <a:ln>
              <a:noFill/>
            </a:ln>
          </p:spPr>
        </p:pic>
        <p:sp>
          <p:nvSpPr>
            <p:cNvPr id="161" name="Google Shape;161;p26"/>
            <p:cNvSpPr/>
            <p:nvPr/>
          </p:nvSpPr>
          <p:spPr>
            <a:xfrm>
              <a:off x="2892275" y="2182550"/>
              <a:ext cx="244200" cy="221400"/>
            </a:xfrm>
            <a:prstGeom prst="ellipse">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a:off x="3815426" y="2343010"/>
              <a:ext cx="244200" cy="221400"/>
            </a:xfrm>
            <a:prstGeom prst="ellipse">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2864606" y="3702694"/>
              <a:ext cx="244200" cy="221400"/>
            </a:xfrm>
            <a:prstGeom prst="ellipse">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3647550" y="1961150"/>
              <a:ext cx="244200" cy="221400"/>
            </a:xfrm>
            <a:prstGeom prst="ellipse">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4599328" y="3180472"/>
              <a:ext cx="244200" cy="221400"/>
            </a:xfrm>
            <a:prstGeom prst="ellipse">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2525750" y="2769725"/>
              <a:ext cx="244200" cy="221400"/>
            </a:xfrm>
            <a:prstGeom prst="ellipse">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3815425" y="1373000"/>
              <a:ext cx="244200" cy="221400"/>
            </a:xfrm>
            <a:prstGeom prst="ellipse">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26"/>
          <p:cNvSpPr/>
          <p:nvPr/>
        </p:nvSpPr>
        <p:spPr>
          <a:xfrm>
            <a:off x="1684225" y="505952"/>
            <a:ext cx="193500" cy="186000"/>
          </a:xfrm>
          <a:prstGeom prst="ellipse">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nvSpPr>
        <p:spPr>
          <a:xfrm>
            <a:off x="1877725" y="423675"/>
            <a:ext cx="26574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High Potential Locations for Business Expansion</a:t>
            </a:r>
            <a:endParaRPr sz="900"/>
          </a:p>
        </p:txBody>
      </p:sp>
      <p:sp>
        <p:nvSpPr>
          <p:cNvPr id="170" name="Google Shape;170;p26"/>
          <p:cNvSpPr/>
          <p:nvPr/>
        </p:nvSpPr>
        <p:spPr>
          <a:xfrm>
            <a:off x="4600175" y="494577"/>
            <a:ext cx="193500" cy="1860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txBox="1"/>
          <p:nvPr/>
        </p:nvSpPr>
        <p:spPr>
          <a:xfrm>
            <a:off x="4793675" y="423675"/>
            <a:ext cx="31992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t>Stations Closest to </a:t>
            </a:r>
            <a:r>
              <a:rPr lang="en" sz="900"/>
              <a:t>Existing</a:t>
            </a:r>
            <a:r>
              <a:rPr lang="en" sz="900"/>
              <a:t> Customers</a:t>
            </a:r>
            <a:endParaRPr sz="900"/>
          </a:p>
        </p:txBody>
      </p:sp>
      <p:sp>
        <p:nvSpPr>
          <p:cNvPr id="172" name="Google Shape;172;p26"/>
          <p:cNvSpPr/>
          <p:nvPr/>
        </p:nvSpPr>
        <p:spPr>
          <a:xfrm>
            <a:off x="2923775" y="1389940"/>
            <a:ext cx="193500" cy="1860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3295250" y="1751890"/>
            <a:ext cx="193500" cy="1860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3742925" y="1856665"/>
            <a:ext cx="193500" cy="1860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2571350" y="2869490"/>
            <a:ext cx="193500" cy="1860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p:nvPr/>
        </p:nvSpPr>
        <p:spPr>
          <a:xfrm>
            <a:off x="2764850" y="1247065"/>
            <a:ext cx="193500" cy="1860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27"/>
          <p:cNvSpPr txBox="1"/>
          <p:nvPr>
            <p:ph idx="4294967295"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82" name="Google Shape;182;p27"/>
          <p:cNvPicPr preferRelativeResize="0"/>
          <p:nvPr/>
        </p:nvPicPr>
        <p:blipFill rotWithShape="1">
          <a:blip r:embed="rId4">
            <a:alphaModFix/>
          </a:blip>
          <a:srcRect b="17963" l="0" r="0" t="26643"/>
          <a:stretch/>
        </p:blipFill>
        <p:spPr>
          <a:xfrm>
            <a:off x="875275" y="0"/>
            <a:ext cx="2905974" cy="1006099"/>
          </a:xfrm>
          <a:prstGeom prst="rect">
            <a:avLst/>
          </a:prstGeom>
          <a:noFill/>
          <a:ln>
            <a:noFill/>
          </a:ln>
        </p:spPr>
      </p:pic>
      <p:grpSp>
        <p:nvGrpSpPr>
          <p:cNvPr id="183" name="Google Shape;183;p27"/>
          <p:cNvGrpSpPr/>
          <p:nvPr/>
        </p:nvGrpSpPr>
        <p:grpSpPr>
          <a:xfrm>
            <a:off x="4337550" y="873581"/>
            <a:ext cx="4570950" cy="3669393"/>
            <a:chOff x="4137583" y="358065"/>
            <a:chExt cx="5309501" cy="4264753"/>
          </a:xfrm>
        </p:grpSpPr>
        <p:sp>
          <p:nvSpPr>
            <p:cNvPr id="184" name="Google Shape;184;p27"/>
            <p:cNvSpPr/>
            <p:nvPr/>
          </p:nvSpPr>
          <p:spPr>
            <a:xfrm>
              <a:off x="4156383" y="366737"/>
              <a:ext cx="5271900" cy="424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7"/>
            <p:cNvPicPr preferRelativeResize="0"/>
            <p:nvPr/>
          </p:nvPicPr>
          <p:blipFill>
            <a:blip r:embed="rId5">
              <a:alphaModFix/>
            </a:blip>
            <a:stretch>
              <a:fillRect/>
            </a:stretch>
          </p:blipFill>
          <p:spPr>
            <a:xfrm>
              <a:off x="4137583" y="358065"/>
              <a:ext cx="5309501" cy="4264753"/>
            </a:xfrm>
            <a:prstGeom prst="rect">
              <a:avLst/>
            </a:prstGeom>
            <a:noFill/>
            <a:ln>
              <a:noFill/>
            </a:ln>
          </p:spPr>
        </p:pic>
      </p:grpSp>
      <p:sp>
        <p:nvSpPr>
          <p:cNvPr id="186" name="Google Shape;186;p27"/>
          <p:cNvSpPr txBox="1"/>
          <p:nvPr/>
        </p:nvSpPr>
        <p:spPr>
          <a:xfrm>
            <a:off x="875275" y="1140300"/>
            <a:ext cx="3051300" cy="35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Example: Delivery from Berkeley store to Rockridge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Fastest Routes: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Downtown Berkeley (Red) → MacArthur (Yellow) → Rockridge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solidFill>
                  <a:schemeClr val="dk1"/>
                </a:solidFill>
                <a:latin typeface="Lato"/>
                <a:ea typeface="Lato"/>
                <a:cs typeface="Lato"/>
                <a:sym typeface="Lato"/>
              </a:rPr>
              <a:t>Downtown Berkeley (Orange) → MacArthur (Yellow) → Rockridge</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87" name="Google Shape;187;p27"/>
          <p:cNvSpPr/>
          <p:nvPr/>
        </p:nvSpPr>
        <p:spPr>
          <a:xfrm flipH="1" rot="1167379">
            <a:off x="5946290" y="1340899"/>
            <a:ext cx="234172" cy="342339"/>
          </a:xfrm>
          <a:prstGeom prst="downArrow">
            <a:avLst>
              <a:gd fmla="val 34911"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7"/>
          <p:cNvSpPr txBox="1"/>
          <p:nvPr/>
        </p:nvSpPr>
        <p:spPr>
          <a:xfrm>
            <a:off x="5491008" y="1076150"/>
            <a:ext cx="1185600" cy="184800"/>
          </a:xfrm>
          <a:prstGeom prst="rect">
            <a:avLst/>
          </a:prstGeom>
          <a:solidFill>
            <a:srgbClr val="C9DAF8"/>
          </a:solidFill>
          <a:ln>
            <a:noFill/>
          </a:ln>
        </p:spPr>
        <p:txBody>
          <a:bodyPr anchorCtr="0" anchor="t" bIns="0" lIns="91425" spcFirstLastPara="1" rIns="91425" wrap="square" tIns="0">
            <a:spAutoFit/>
          </a:bodyPr>
          <a:lstStyle/>
          <a:p>
            <a:pPr indent="0" lvl="0" marL="0" rtl="0" algn="l">
              <a:spcBef>
                <a:spcPts val="0"/>
              </a:spcBef>
              <a:spcAft>
                <a:spcPts val="0"/>
              </a:spcAft>
              <a:buNone/>
            </a:pPr>
            <a:r>
              <a:rPr lang="en" sz="1200">
                <a:latin typeface="Lato"/>
                <a:ea typeface="Lato"/>
                <a:cs typeface="Lato"/>
                <a:sym typeface="Lato"/>
              </a:rPr>
              <a:t>Store Location</a:t>
            </a:r>
            <a:endParaRPr sz="1200">
              <a:latin typeface="Lato"/>
              <a:ea typeface="Lato"/>
              <a:cs typeface="Lato"/>
              <a:sym typeface="Lato"/>
            </a:endParaRPr>
          </a:p>
        </p:txBody>
      </p:sp>
      <p:sp>
        <p:nvSpPr>
          <p:cNvPr id="189" name="Google Shape;189;p27"/>
          <p:cNvSpPr/>
          <p:nvPr/>
        </p:nvSpPr>
        <p:spPr>
          <a:xfrm flipH="1" rot="3885383">
            <a:off x="6755082" y="1676214"/>
            <a:ext cx="215256" cy="320594"/>
          </a:xfrm>
          <a:prstGeom prst="downArrow">
            <a:avLst>
              <a:gd fmla="val 34911"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7"/>
          <p:cNvSpPr txBox="1"/>
          <p:nvPr/>
        </p:nvSpPr>
        <p:spPr>
          <a:xfrm>
            <a:off x="7041500" y="1607875"/>
            <a:ext cx="1401000" cy="184800"/>
          </a:xfrm>
          <a:prstGeom prst="rect">
            <a:avLst/>
          </a:prstGeom>
          <a:solidFill>
            <a:srgbClr val="C9DAF8"/>
          </a:solidFill>
          <a:ln>
            <a:noFill/>
          </a:ln>
        </p:spPr>
        <p:txBody>
          <a:bodyPr anchorCtr="0" anchor="t" bIns="0" lIns="91425" spcFirstLastPara="1" rIns="91425" wrap="square" tIns="0">
            <a:spAutoFit/>
          </a:bodyPr>
          <a:lstStyle/>
          <a:p>
            <a:pPr indent="0" lvl="0" marL="0" rtl="0" algn="ctr">
              <a:spcBef>
                <a:spcPts val="0"/>
              </a:spcBef>
              <a:spcAft>
                <a:spcPts val="0"/>
              </a:spcAft>
              <a:buNone/>
            </a:pPr>
            <a:r>
              <a:rPr lang="en" sz="1200">
                <a:latin typeface="Lato"/>
                <a:ea typeface="Lato"/>
                <a:cs typeface="Lato"/>
                <a:sym typeface="Lato"/>
              </a:rPr>
              <a:t>Delivery</a:t>
            </a:r>
            <a:r>
              <a:rPr lang="en" sz="1200">
                <a:latin typeface="Lato"/>
                <a:ea typeface="Lato"/>
                <a:cs typeface="Lato"/>
                <a:sym typeface="Lato"/>
              </a:rPr>
              <a:t> Location</a:t>
            </a:r>
            <a:endParaRPr sz="12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pic>
        <p:nvPicPr>
          <p:cNvPr id="195" name="Google Shape;195;p28"/>
          <p:cNvPicPr preferRelativeResize="0"/>
          <p:nvPr/>
        </p:nvPicPr>
        <p:blipFill rotWithShape="1">
          <a:blip r:embed="rId4">
            <a:alphaModFix/>
          </a:blip>
          <a:srcRect b="19568" l="0" r="0" t="24279"/>
          <a:stretch/>
        </p:blipFill>
        <p:spPr>
          <a:xfrm>
            <a:off x="1607175" y="0"/>
            <a:ext cx="2706800" cy="949925"/>
          </a:xfrm>
          <a:prstGeom prst="rect">
            <a:avLst/>
          </a:prstGeom>
          <a:noFill/>
          <a:ln>
            <a:noFill/>
          </a:ln>
        </p:spPr>
      </p:pic>
      <p:pic>
        <p:nvPicPr>
          <p:cNvPr id="196" name="Google Shape;196;p28"/>
          <p:cNvPicPr preferRelativeResize="0"/>
          <p:nvPr/>
        </p:nvPicPr>
        <p:blipFill rotWithShape="1">
          <a:blip r:embed="rId5">
            <a:alphaModFix/>
          </a:blip>
          <a:srcRect b="0" l="4634" r="0" t="0"/>
          <a:stretch/>
        </p:blipFill>
        <p:spPr>
          <a:xfrm>
            <a:off x="455587" y="1068700"/>
            <a:ext cx="8232824" cy="3780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29"/>
          <p:cNvSpPr txBox="1"/>
          <p:nvPr>
            <p:ph type="title"/>
          </p:nvPr>
        </p:nvSpPr>
        <p:spPr>
          <a:xfrm>
            <a:off x="1252125" y="445025"/>
            <a:ext cx="2161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oppins SemiBold"/>
                <a:ea typeface="Poppins SemiBold"/>
                <a:cs typeface="Poppins SemiBold"/>
                <a:sym typeface="Poppins SemiBold"/>
              </a:rPr>
              <a:t>Conclusion</a:t>
            </a:r>
            <a:endParaRPr>
              <a:latin typeface="Poppins SemiBold"/>
              <a:ea typeface="Poppins SemiBold"/>
              <a:cs typeface="Poppins SemiBold"/>
              <a:sym typeface="Poppins SemiBold"/>
            </a:endParaRPr>
          </a:p>
        </p:txBody>
      </p:sp>
      <p:sp>
        <p:nvSpPr>
          <p:cNvPr id="202" name="Google Shape;202;p29"/>
          <p:cNvSpPr txBox="1"/>
          <p:nvPr>
            <p:ph idx="1" type="body"/>
          </p:nvPr>
        </p:nvSpPr>
        <p:spPr>
          <a:xfrm>
            <a:off x="1147150" y="1128725"/>
            <a:ext cx="40419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NoSQL databases can help us utilize BART for deliveries</a:t>
            </a:r>
            <a:endParaRPr sz="1900">
              <a:solidFill>
                <a:schemeClr val="dk1"/>
              </a:solidFill>
              <a:latin typeface="Lato"/>
              <a:ea typeface="Lato"/>
              <a:cs typeface="Lato"/>
              <a:sym typeface="Lato"/>
            </a:endParaRPr>
          </a:p>
          <a:p>
            <a:pPr indent="-349250" lvl="1" marL="9144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Neo4j</a:t>
            </a:r>
            <a:endParaRPr sz="1900">
              <a:solidFill>
                <a:schemeClr val="dk1"/>
              </a:solidFill>
              <a:latin typeface="Lato"/>
              <a:ea typeface="Lato"/>
              <a:cs typeface="Lato"/>
              <a:sym typeface="Lato"/>
            </a:endParaRPr>
          </a:p>
          <a:p>
            <a:pPr indent="-349250" lvl="2" marL="13716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Delivery locations</a:t>
            </a:r>
            <a:endParaRPr sz="1900">
              <a:solidFill>
                <a:schemeClr val="dk1"/>
              </a:solidFill>
              <a:latin typeface="Lato"/>
              <a:ea typeface="Lato"/>
              <a:cs typeface="Lato"/>
              <a:sym typeface="Lato"/>
            </a:endParaRPr>
          </a:p>
          <a:p>
            <a:pPr indent="-349250" lvl="1" marL="9144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MongoDB</a:t>
            </a:r>
            <a:endParaRPr sz="1900">
              <a:solidFill>
                <a:schemeClr val="dk1"/>
              </a:solidFill>
              <a:latin typeface="Lato"/>
              <a:ea typeface="Lato"/>
              <a:cs typeface="Lato"/>
              <a:sym typeface="Lato"/>
            </a:endParaRPr>
          </a:p>
          <a:p>
            <a:pPr indent="-349250" lvl="2" marL="13716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Pre-computed routes</a:t>
            </a:r>
            <a:endParaRPr sz="1900">
              <a:solidFill>
                <a:schemeClr val="dk1"/>
              </a:solidFill>
              <a:latin typeface="Lato"/>
              <a:ea typeface="Lato"/>
              <a:cs typeface="Lato"/>
              <a:sym typeface="Lato"/>
            </a:endParaRPr>
          </a:p>
          <a:p>
            <a:pPr indent="-349250" lvl="1" marL="9144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Redis</a:t>
            </a:r>
            <a:endParaRPr sz="1900">
              <a:solidFill>
                <a:schemeClr val="dk1"/>
              </a:solidFill>
              <a:latin typeface="Lato"/>
              <a:ea typeface="Lato"/>
              <a:cs typeface="Lato"/>
              <a:sym typeface="Lato"/>
            </a:endParaRPr>
          </a:p>
          <a:p>
            <a:pPr indent="-349250" lvl="2" marL="1371600" rtl="0" algn="l">
              <a:spcBef>
                <a:spcPts val="0"/>
              </a:spcBef>
              <a:spcAft>
                <a:spcPts val="0"/>
              </a:spcAft>
              <a:buClr>
                <a:schemeClr val="dk1"/>
              </a:buClr>
              <a:buSzPts val="1900"/>
              <a:buFont typeface="Lato"/>
              <a:buChar char="■"/>
            </a:pPr>
            <a:r>
              <a:rPr lang="en" sz="1900">
                <a:solidFill>
                  <a:schemeClr val="dk1"/>
                </a:solidFill>
                <a:latin typeface="Lato"/>
                <a:ea typeface="Lato"/>
                <a:cs typeface="Lato"/>
                <a:sym typeface="Lato"/>
              </a:rPr>
              <a:t>Train status in real-time </a:t>
            </a:r>
            <a:endParaRPr sz="1900">
              <a:solidFill>
                <a:schemeClr val="dk1"/>
              </a:solidFill>
              <a:latin typeface="Lato"/>
              <a:ea typeface="Lato"/>
              <a:cs typeface="Lato"/>
              <a:sym typeface="Lato"/>
            </a:endParaRPr>
          </a:p>
        </p:txBody>
      </p:sp>
      <p:pic>
        <p:nvPicPr>
          <p:cNvPr id="203" name="Google Shape;203;p29"/>
          <p:cNvPicPr preferRelativeResize="0"/>
          <p:nvPr/>
        </p:nvPicPr>
        <p:blipFill rotWithShape="1">
          <a:blip r:embed="rId4">
            <a:alphaModFix/>
          </a:blip>
          <a:srcRect b="0" l="9865" r="4349" t="1931"/>
          <a:stretch/>
        </p:blipFill>
        <p:spPr>
          <a:xfrm>
            <a:off x="5416450" y="617588"/>
            <a:ext cx="3418975" cy="3908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30"/>
          <p:cNvSpPr txBox="1"/>
          <p:nvPr/>
        </p:nvSpPr>
        <p:spPr>
          <a:xfrm>
            <a:off x="2286750" y="1750925"/>
            <a:ext cx="4570500" cy="11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1155CC"/>
                </a:solidFill>
                <a:latin typeface="Poppins SemiBold"/>
                <a:ea typeface="Poppins SemiBold"/>
                <a:cs typeface="Poppins SemiBold"/>
                <a:sym typeface="Poppins SemiBold"/>
              </a:rPr>
              <a:t>Questions?</a:t>
            </a:r>
            <a:endParaRPr sz="6000">
              <a:solidFill>
                <a:srgbClr val="1155CC"/>
              </a:solidFill>
              <a:latin typeface="Poppins SemiBold"/>
              <a:ea typeface="Poppins SemiBold"/>
              <a:cs typeface="Poppins SemiBold"/>
              <a:sym typeface="Poppins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p31"/>
          <p:cNvSpPr txBox="1"/>
          <p:nvPr>
            <p:ph type="title"/>
          </p:nvPr>
        </p:nvSpPr>
        <p:spPr>
          <a:xfrm>
            <a:off x="988800" y="385625"/>
            <a:ext cx="368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Poppins SemiBold"/>
                <a:ea typeface="Poppins SemiBold"/>
                <a:cs typeface="Poppins SemiBold"/>
                <a:sym typeface="Poppins SemiBold"/>
              </a:rPr>
              <a:t>Resources</a:t>
            </a:r>
            <a:endParaRPr>
              <a:solidFill>
                <a:schemeClr val="lt1"/>
              </a:solidFill>
              <a:latin typeface="Poppins SemiBold"/>
              <a:ea typeface="Poppins SemiBold"/>
              <a:cs typeface="Poppins SemiBold"/>
              <a:sym typeface="Poppins SemiBold"/>
            </a:endParaRPr>
          </a:p>
        </p:txBody>
      </p:sp>
      <p:sp>
        <p:nvSpPr>
          <p:cNvPr id="214" name="Google Shape;214;p31"/>
          <p:cNvSpPr txBox="1"/>
          <p:nvPr>
            <p:ph idx="1" type="body"/>
          </p:nvPr>
        </p:nvSpPr>
        <p:spPr>
          <a:xfrm>
            <a:off x="1178850" y="1306900"/>
            <a:ext cx="3824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200" u="sng">
                <a:solidFill>
                  <a:schemeClr val="hlink"/>
                </a:solidFill>
                <a:highlight>
                  <a:srgbClr val="FFFFFF"/>
                </a:highlight>
                <a:latin typeface="Lato"/>
                <a:ea typeface="Lato"/>
                <a:cs typeface="Lato"/>
                <a:sym typeface="Lato"/>
                <a:hlinkClick r:id="rId4"/>
              </a:rPr>
              <a:t>https://www.bart.gov/about/reports/ridership</a:t>
            </a:r>
            <a:endParaRPr/>
          </a:p>
          <a:p>
            <a:pPr indent="-342900" lvl="0" marL="457200" rtl="0" algn="l">
              <a:spcBef>
                <a:spcPts val="0"/>
              </a:spcBef>
              <a:spcAft>
                <a:spcPts val="0"/>
              </a:spcAft>
              <a:buSzPts val="1800"/>
              <a:buChar char="●"/>
            </a:pPr>
            <a:r>
              <a:rPr lang="en" sz="1200" u="sng">
                <a:solidFill>
                  <a:schemeClr val="hlink"/>
                </a:solidFill>
                <a:highlight>
                  <a:srgbClr val="FFFFFF"/>
                </a:highlight>
                <a:latin typeface="Lato"/>
                <a:ea typeface="Lato"/>
                <a:cs typeface="Lato"/>
                <a:sym typeface="Lato"/>
              </a:rPr>
              <a:t>https://aaroncohen.github.io/barttraffic/</a:t>
            </a:r>
            <a:endParaRPr/>
          </a:p>
        </p:txBody>
      </p:sp>
      <p:pic>
        <p:nvPicPr>
          <p:cNvPr id="215" name="Google Shape;215;p31"/>
          <p:cNvPicPr preferRelativeResize="0"/>
          <p:nvPr/>
        </p:nvPicPr>
        <p:blipFill rotWithShape="1">
          <a:blip r:embed="rId5">
            <a:alphaModFix/>
          </a:blip>
          <a:srcRect b="39557" l="0" r="0" t="36361"/>
          <a:stretch/>
        </p:blipFill>
        <p:spPr>
          <a:xfrm>
            <a:off x="922275" y="3769525"/>
            <a:ext cx="8086200" cy="1492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nvSpPr>
        <p:spPr>
          <a:xfrm>
            <a:off x="1500050" y="264275"/>
            <a:ext cx="27288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Poppins SemiBold"/>
                <a:ea typeface="Poppins SemiBold"/>
                <a:cs typeface="Poppins SemiBold"/>
                <a:sym typeface="Poppins SemiBold"/>
              </a:rPr>
              <a:t>Our Objectives</a:t>
            </a:r>
            <a:endParaRPr sz="2400">
              <a:solidFill>
                <a:schemeClr val="dk1"/>
              </a:solidFill>
              <a:latin typeface="Poppins SemiBold"/>
              <a:ea typeface="Poppins SemiBold"/>
              <a:cs typeface="Poppins SemiBold"/>
              <a:sym typeface="Poppins SemiBold"/>
            </a:endParaRPr>
          </a:p>
        </p:txBody>
      </p:sp>
      <p:sp>
        <p:nvSpPr>
          <p:cNvPr id="60" name="Google Shape;60;p14"/>
          <p:cNvSpPr txBox="1"/>
          <p:nvPr/>
        </p:nvSpPr>
        <p:spPr>
          <a:xfrm>
            <a:off x="627050" y="967800"/>
            <a:ext cx="3771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Lato"/>
                <a:ea typeface="Lato"/>
                <a:cs typeface="Lato"/>
                <a:sym typeface="Lato"/>
              </a:rPr>
              <a:t>1</a:t>
            </a:r>
            <a:endParaRPr sz="1900">
              <a:solidFill>
                <a:schemeClr val="lt1"/>
              </a:solidFill>
              <a:latin typeface="Lato"/>
              <a:ea typeface="Lato"/>
              <a:cs typeface="Lato"/>
              <a:sym typeface="Lato"/>
            </a:endParaRPr>
          </a:p>
        </p:txBody>
      </p:sp>
      <p:sp>
        <p:nvSpPr>
          <p:cNvPr id="61" name="Google Shape;61;p14"/>
          <p:cNvSpPr txBox="1"/>
          <p:nvPr/>
        </p:nvSpPr>
        <p:spPr>
          <a:xfrm>
            <a:off x="627050" y="1753825"/>
            <a:ext cx="3771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Lato"/>
                <a:ea typeface="Lato"/>
                <a:cs typeface="Lato"/>
                <a:sym typeface="Lato"/>
              </a:rPr>
              <a:t>2</a:t>
            </a:r>
            <a:endParaRPr sz="1900">
              <a:solidFill>
                <a:schemeClr val="lt1"/>
              </a:solidFill>
              <a:latin typeface="Lato"/>
              <a:ea typeface="Lato"/>
              <a:cs typeface="Lato"/>
              <a:sym typeface="Lato"/>
            </a:endParaRPr>
          </a:p>
        </p:txBody>
      </p:sp>
      <p:sp>
        <p:nvSpPr>
          <p:cNvPr id="62" name="Google Shape;62;p14"/>
          <p:cNvSpPr txBox="1"/>
          <p:nvPr/>
        </p:nvSpPr>
        <p:spPr>
          <a:xfrm>
            <a:off x="627050" y="2571750"/>
            <a:ext cx="3771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Lato"/>
                <a:ea typeface="Lato"/>
                <a:cs typeface="Lato"/>
                <a:sym typeface="Lato"/>
              </a:rPr>
              <a:t>3</a:t>
            </a:r>
            <a:endParaRPr sz="1900">
              <a:solidFill>
                <a:schemeClr val="lt1"/>
              </a:solidFill>
              <a:latin typeface="Lato"/>
              <a:ea typeface="Lato"/>
              <a:cs typeface="Lato"/>
              <a:sym typeface="Lato"/>
            </a:endParaRPr>
          </a:p>
        </p:txBody>
      </p:sp>
      <p:sp>
        <p:nvSpPr>
          <p:cNvPr id="63" name="Google Shape;63;p14"/>
          <p:cNvSpPr txBox="1"/>
          <p:nvPr/>
        </p:nvSpPr>
        <p:spPr>
          <a:xfrm>
            <a:off x="627050" y="3389675"/>
            <a:ext cx="3771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Lato"/>
                <a:ea typeface="Lato"/>
                <a:cs typeface="Lato"/>
                <a:sym typeface="Lato"/>
              </a:rPr>
              <a:t>4</a:t>
            </a:r>
            <a:endParaRPr sz="1900">
              <a:solidFill>
                <a:schemeClr val="lt1"/>
              </a:solidFill>
              <a:latin typeface="Lato"/>
              <a:ea typeface="Lato"/>
              <a:cs typeface="Lato"/>
              <a:sym typeface="Lato"/>
            </a:endParaRPr>
          </a:p>
        </p:txBody>
      </p:sp>
      <p:sp>
        <p:nvSpPr>
          <p:cNvPr id="64" name="Google Shape;64;p14"/>
          <p:cNvSpPr txBox="1"/>
          <p:nvPr/>
        </p:nvSpPr>
        <p:spPr>
          <a:xfrm>
            <a:off x="1500050" y="967800"/>
            <a:ext cx="26115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Use BART for delivery </a:t>
            </a:r>
            <a:endParaRPr sz="1800">
              <a:latin typeface="Lato"/>
              <a:ea typeface="Lato"/>
              <a:cs typeface="Lato"/>
              <a:sym typeface="Lato"/>
            </a:endParaRPr>
          </a:p>
        </p:txBody>
      </p:sp>
      <p:sp>
        <p:nvSpPr>
          <p:cNvPr id="65" name="Google Shape;65;p14"/>
          <p:cNvSpPr txBox="1"/>
          <p:nvPr/>
        </p:nvSpPr>
        <p:spPr>
          <a:xfrm>
            <a:off x="1500050" y="1769775"/>
            <a:ext cx="26115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Add pick-up spots</a:t>
            </a:r>
            <a:endParaRPr sz="1800">
              <a:latin typeface="Lato"/>
              <a:ea typeface="Lato"/>
              <a:cs typeface="Lato"/>
              <a:sym typeface="Lato"/>
            </a:endParaRPr>
          </a:p>
        </p:txBody>
      </p:sp>
      <p:sp>
        <p:nvSpPr>
          <p:cNvPr id="66" name="Google Shape;66;p14"/>
          <p:cNvSpPr txBox="1"/>
          <p:nvPr/>
        </p:nvSpPr>
        <p:spPr>
          <a:xfrm>
            <a:off x="1500050" y="2579725"/>
            <a:ext cx="30720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Make delivery efficient</a:t>
            </a:r>
            <a:endParaRPr sz="1800">
              <a:latin typeface="Lato"/>
              <a:ea typeface="Lato"/>
              <a:cs typeface="Lato"/>
              <a:sym typeface="Lato"/>
            </a:endParaRPr>
          </a:p>
        </p:txBody>
      </p:sp>
      <p:sp>
        <p:nvSpPr>
          <p:cNvPr id="67" name="Google Shape;67;p14"/>
          <p:cNvSpPr txBox="1"/>
          <p:nvPr/>
        </p:nvSpPr>
        <p:spPr>
          <a:xfrm>
            <a:off x="1500050" y="3389675"/>
            <a:ext cx="26115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a:ea typeface="Lato"/>
                <a:cs typeface="Lato"/>
                <a:sym typeface="Lato"/>
              </a:rPr>
              <a:t>Make delivery cost effective</a:t>
            </a:r>
            <a:endParaRPr sz="1800">
              <a:latin typeface="Lato"/>
              <a:ea typeface="Lato"/>
              <a:cs typeface="Lato"/>
              <a:sym typeface="Lato"/>
            </a:endParaRPr>
          </a:p>
          <a:p>
            <a:pPr indent="0" lvl="0" marL="0" rtl="0" algn="l">
              <a:spcBef>
                <a:spcPts val="0"/>
              </a:spcBef>
              <a:spcAft>
                <a:spcPts val="0"/>
              </a:spcAft>
              <a:buNone/>
            </a:pPr>
            <a:r>
              <a:t/>
            </a:r>
            <a:endParaRPr sz="18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pic>
        <p:nvPicPr>
          <p:cNvPr id="72" name="Google Shape;72;p15"/>
          <p:cNvPicPr preferRelativeResize="0"/>
          <p:nvPr/>
        </p:nvPicPr>
        <p:blipFill>
          <a:blip r:embed="rId4">
            <a:alphaModFix/>
          </a:blip>
          <a:stretch>
            <a:fillRect/>
          </a:stretch>
        </p:blipFill>
        <p:spPr>
          <a:xfrm>
            <a:off x="1798000" y="687225"/>
            <a:ext cx="5548001" cy="4456276"/>
          </a:xfrm>
          <a:prstGeom prst="rect">
            <a:avLst/>
          </a:prstGeom>
          <a:noFill/>
          <a:ln>
            <a:noFill/>
          </a:ln>
        </p:spPr>
      </p:pic>
      <p:sp>
        <p:nvSpPr>
          <p:cNvPr id="73" name="Google Shape;73;p15"/>
          <p:cNvSpPr txBox="1"/>
          <p:nvPr/>
        </p:nvSpPr>
        <p:spPr>
          <a:xfrm>
            <a:off x="3627150" y="0"/>
            <a:ext cx="1889700" cy="5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Poppins SemiBold"/>
                <a:ea typeface="Poppins SemiBold"/>
                <a:cs typeface="Poppins SemiBold"/>
                <a:sym typeface="Poppins SemiBold"/>
              </a:rPr>
              <a:t>BART MAP</a:t>
            </a:r>
            <a:endParaRPr sz="2400">
              <a:latin typeface="Poppins SemiBold"/>
              <a:ea typeface="Poppins SemiBold"/>
              <a:cs typeface="Poppins SemiBold"/>
              <a:sym typeface="Poppi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6"/>
          <p:cNvSpPr txBox="1"/>
          <p:nvPr/>
        </p:nvSpPr>
        <p:spPr>
          <a:xfrm>
            <a:off x="1138800" y="448225"/>
            <a:ext cx="30447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latin typeface="Poppins SemiBold"/>
                <a:ea typeface="Poppins SemiBold"/>
                <a:cs typeface="Poppins SemiBold"/>
                <a:sym typeface="Poppins SemiBold"/>
              </a:rPr>
              <a:t>NoSQL</a:t>
            </a:r>
            <a:r>
              <a:rPr lang="en" sz="2400">
                <a:solidFill>
                  <a:schemeClr val="lt1"/>
                </a:solidFill>
                <a:latin typeface="Poppins SemiBold"/>
                <a:ea typeface="Poppins SemiBold"/>
                <a:cs typeface="Poppins SemiBold"/>
                <a:sym typeface="Poppins SemiBold"/>
              </a:rPr>
              <a:t> Databases</a:t>
            </a:r>
            <a:endParaRPr sz="2400">
              <a:solidFill>
                <a:schemeClr val="lt1"/>
              </a:solidFill>
              <a:latin typeface="Poppins SemiBold"/>
              <a:ea typeface="Poppins SemiBold"/>
              <a:cs typeface="Poppins SemiBold"/>
              <a:sym typeface="Poppins SemiBold"/>
            </a:endParaRPr>
          </a:p>
        </p:txBody>
      </p:sp>
      <p:sp>
        <p:nvSpPr>
          <p:cNvPr id="79" name="Google Shape;79;p16"/>
          <p:cNvSpPr txBox="1"/>
          <p:nvPr/>
        </p:nvSpPr>
        <p:spPr>
          <a:xfrm>
            <a:off x="627025" y="1550225"/>
            <a:ext cx="3771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Lato"/>
                <a:ea typeface="Lato"/>
                <a:cs typeface="Lato"/>
                <a:sym typeface="Lato"/>
              </a:rPr>
              <a:t>1</a:t>
            </a:r>
            <a:endParaRPr sz="1900">
              <a:solidFill>
                <a:schemeClr val="lt1"/>
              </a:solidFill>
              <a:latin typeface="Lato"/>
              <a:ea typeface="Lato"/>
              <a:cs typeface="Lato"/>
              <a:sym typeface="Lato"/>
            </a:endParaRPr>
          </a:p>
        </p:txBody>
      </p:sp>
      <p:sp>
        <p:nvSpPr>
          <p:cNvPr id="80" name="Google Shape;80;p16"/>
          <p:cNvSpPr txBox="1"/>
          <p:nvPr/>
        </p:nvSpPr>
        <p:spPr>
          <a:xfrm>
            <a:off x="627025" y="2411425"/>
            <a:ext cx="3771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Lato"/>
                <a:ea typeface="Lato"/>
                <a:cs typeface="Lato"/>
                <a:sym typeface="Lato"/>
              </a:rPr>
              <a:t>2</a:t>
            </a:r>
            <a:endParaRPr sz="1900">
              <a:solidFill>
                <a:schemeClr val="lt1"/>
              </a:solidFill>
              <a:latin typeface="Lato"/>
              <a:ea typeface="Lato"/>
              <a:cs typeface="Lato"/>
              <a:sym typeface="Lato"/>
            </a:endParaRPr>
          </a:p>
          <a:p>
            <a:pPr indent="0" lvl="0" marL="0" rtl="0" algn="l">
              <a:spcBef>
                <a:spcPts val="0"/>
              </a:spcBef>
              <a:spcAft>
                <a:spcPts val="0"/>
              </a:spcAft>
              <a:buNone/>
            </a:pPr>
            <a:r>
              <a:t/>
            </a:r>
            <a:endParaRPr sz="1900">
              <a:solidFill>
                <a:schemeClr val="lt1"/>
              </a:solidFill>
              <a:latin typeface="Lato"/>
              <a:ea typeface="Lato"/>
              <a:cs typeface="Lato"/>
              <a:sym typeface="Lato"/>
            </a:endParaRPr>
          </a:p>
        </p:txBody>
      </p:sp>
      <p:sp>
        <p:nvSpPr>
          <p:cNvPr id="81" name="Google Shape;81;p16"/>
          <p:cNvSpPr txBox="1"/>
          <p:nvPr/>
        </p:nvSpPr>
        <p:spPr>
          <a:xfrm>
            <a:off x="627025" y="3348825"/>
            <a:ext cx="3771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latin typeface="Lato"/>
                <a:ea typeface="Lato"/>
                <a:cs typeface="Lato"/>
                <a:sym typeface="Lato"/>
              </a:rPr>
              <a:t>3</a:t>
            </a:r>
            <a:endParaRPr sz="1900">
              <a:solidFill>
                <a:schemeClr val="lt1"/>
              </a:solidFill>
              <a:latin typeface="Lato"/>
              <a:ea typeface="Lato"/>
              <a:cs typeface="Lato"/>
              <a:sym typeface="Lato"/>
            </a:endParaRPr>
          </a:p>
          <a:p>
            <a:pPr indent="0" lvl="0" marL="0" rtl="0" algn="l">
              <a:spcBef>
                <a:spcPts val="0"/>
              </a:spcBef>
              <a:spcAft>
                <a:spcPts val="0"/>
              </a:spcAft>
              <a:buNone/>
            </a:pPr>
            <a:r>
              <a:t/>
            </a:r>
            <a:endParaRPr sz="1900">
              <a:solidFill>
                <a:schemeClr val="lt1"/>
              </a:solidFill>
              <a:latin typeface="Lato"/>
              <a:ea typeface="Lato"/>
              <a:cs typeface="Lato"/>
              <a:sym typeface="Lato"/>
            </a:endParaRPr>
          </a:p>
        </p:txBody>
      </p:sp>
      <p:sp>
        <p:nvSpPr>
          <p:cNvPr id="82" name="Google Shape;82;p16"/>
          <p:cNvSpPr txBox="1"/>
          <p:nvPr/>
        </p:nvSpPr>
        <p:spPr>
          <a:xfrm>
            <a:off x="1294950" y="1550225"/>
            <a:ext cx="22809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Lato"/>
                <a:ea typeface="Lato"/>
                <a:cs typeface="Lato"/>
                <a:sym typeface="Lato"/>
              </a:rPr>
              <a:t>Neo4j</a:t>
            </a:r>
            <a:endParaRPr sz="1900">
              <a:solidFill>
                <a:schemeClr val="dk1"/>
              </a:solidFill>
              <a:latin typeface="Lato"/>
              <a:ea typeface="Lato"/>
              <a:cs typeface="Lato"/>
              <a:sym typeface="Lato"/>
            </a:endParaRPr>
          </a:p>
        </p:txBody>
      </p:sp>
      <p:sp>
        <p:nvSpPr>
          <p:cNvPr id="83" name="Google Shape;83;p16"/>
          <p:cNvSpPr txBox="1"/>
          <p:nvPr/>
        </p:nvSpPr>
        <p:spPr>
          <a:xfrm>
            <a:off x="1294950" y="2411425"/>
            <a:ext cx="22809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Lato"/>
                <a:ea typeface="Lato"/>
                <a:cs typeface="Lato"/>
                <a:sym typeface="Lato"/>
              </a:rPr>
              <a:t>Mongo DB</a:t>
            </a:r>
            <a:endParaRPr sz="1900">
              <a:solidFill>
                <a:schemeClr val="dk1"/>
              </a:solidFill>
              <a:latin typeface="Lato"/>
              <a:ea typeface="Lato"/>
              <a:cs typeface="Lato"/>
              <a:sym typeface="Lato"/>
            </a:endParaRPr>
          </a:p>
        </p:txBody>
      </p:sp>
      <p:sp>
        <p:nvSpPr>
          <p:cNvPr id="84" name="Google Shape;84;p16"/>
          <p:cNvSpPr txBox="1"/>
          <p:nvPr/>
        </p:nvSpPr>
        <p:spPr>
          <a:xfrm>
            <a:off x="1294950" y="3348825"/>
            <a:ext cx="22809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Lato"/>
                <a:ea typeface="Lato"/>
                <a:cs typeface="Lato"/>
                <a:sym typeface="Lato"/>
              </a:rPr>
              <a:t>Redis</a:t>
            </a:r>
            <a:endParaRPr sz="19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pic>
        <p:nvPicPr>
          <p:cNvPr id="89" name="Google Shape;89;p17"/>
          <p:cNvPicPr preferRelativeResize="0"/>
          <p:nvPr/>
        </p:nvPicPr>
        <p:blipFill rotWithShape="1">
          <a:blip r:embed="rId4">
            <a:alphaModFix/>
          </a:blip>
          <a:srcRect b="36094" l="29229" r="29108" t="36820"/>
          <a:stretch/>
        </p:blipFill>
        <p:spPr>
          <a:xfrm>
            <a:off x="1599625" y="152400"/>
            <a:ext cx="1485050" cy="503851"/>
          </a:xfrm>
          <a:prstGeom prst="rect">
            <a:avLst/>
          </a:prstGeom>
          <a:noFill/>
          <a:ln>
            <a:noFill/>
          </a:ln>
        </p:spPr>
      </p:pic>
      <p:pic>
        <p:nvPicPr>
          <p:cNvPr id="90" name="Google Shape;90;p17"/>
          <p:cNvPicPr preferRelativeResize="0"/>
          <p:nvPr/>
        </p:nvPicPr>
        <p:blipFill>
          <a:blip r:embed="rId5">
            <a:alphaModFix/>
          </a:blip>
          <a:stretch>
            <a:fillRect/>
          </a:stretch>
        </p:blipFill>
        <p:spPr>
          <a:xfrm>
            <a:off x="817325" y="454975"/>
            <a:ext cx="4240452" cy="4621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pic>
        <p:nvPicPr>
          <p:cNvPr id="95" name="Google Shape;95;p18"/>
          <p:cNvPicPr preferRelativeResize="0"/>
          <p:nvPr/>
        </p:nvPicPr>
        <p:blipFill rotWithShape="1">
          <a:blip r:embed="rId4">
            <a:alphaModFix/>
          </a:blip>
          <a:srcRect b="36094" l="29229" r="29108" t="36820"/>
          <a:stretch/>
        </p:blipFill>
        <p:spPr>
          <a:xfrm>
            <a:off x="2081225" y="76200"/>
            <a:ext cx="1340995" cy="454975"/>
          </a:xfrm>
          <a:prstGeom prst="rect">
            <a:avLst/>
          </a:prstGeom>
          <a:noFill/>
          <a:ln>
            <a:noFill/>
          </a:ln>
        </p:spPr>
      </p:pic>
      <p:pic>
        <p:nvPicPr>
          <p:cNvPr id="96" name="Google Shape;96;p18"/>
          <p:cNvPicPr preferRelativeResize="0"/>
          <p:nvPr/>
        </p:nvPicPr>
        <p:blipFill>
          <a:blip r:embed="rId5">
            <a:alphaModFix/>
          </a:blip>
          <a:stretch>
            <a:fillRect/>
          </a:stretch>
        </p:blipFill>
        <p:spPr>
          <a:xfrm>
            <a:off x="342175" y="289562"/>
            <a:ext cx="5960049" cy="4787275"/>
          </a:xfrm>
          <a:prstGeom prst="rect">
            <a:avLst/>
          </a:prstGeom>
          <a:noFill/>
          <a:ln>
            <a:noFill/>
          </a:ln>
        </p:spPr>
      </p:pic>
      <p:pic>
        <p:nvPicPr>
          <p:cNvPr id="97" name="Google Shape;97;p18"/>
          <p:cNvPicPr preferRelativeResize="0"/>
          <p:nvPr/>
        </p:nvPicPr>
        <p:blipFill>
          <a:blip r:embed="rId6">
            <a:alphaModFix/>
          </a:blip>
          <a:stretch>
            <a:fillRect/>
          </a:stretch>
        </p:blipFill>
        <p:spPr>
          <a:xfrm>
            <a:off x="1406100" y="746800"/>
            <a:ext cx="3549426" cy="39738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19"/>
          <p:cNvSpPr txBox="1"/>
          <p:nvPr>
            <p:ph type="ctrTitle"/>
          </p:nvPr>
        </p:nvSpPr>
        <p:spPr>
          <a:xfrm>
            <a:off x="485988" y="133200"/>
            <a:ext cx="4131900" cy="44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t>Betweenness </a:t>
            </a:r>
            <a:r>
              <a:rPr lang="en" sz="2300"/>
              <a:t>Centrality</a:t>
            </a:r>
            <a:endParaRPr sz="2300"/>
          </a:p>
        </p:txBody>
      </p:sp>
      <p:graphicFrame>
        <p:nvGraphicFramePr>
          <p:cNvPr id="103" name="Google Shape;103;p19"/>
          <p:cNvGraphicFramePr/>
          <p:nvPr/>
        </p:nvGraphicFramePr>
        <p:xfrm>
          <a:off x="4908063" y="604175"/>
          <a:ext cx="3000000" cy="3000000"/>
        </p:xfrm>
        <a:graphic>
          <a:graphicData uri="http://schemas.openxmlformats.org/drawingml/2006/table">
            <a:tbl>
              <a:tblPr>
                <a:noFill/>
                <a:tableStyleId>{30B59D11-7165-4394-8EC8-23614797746F}</a:tableStyleId>
              </a:tblPr>
              <a:tblGrid>
                <a:gridCol w="1988450"/>
                <a:gridCol w="1170875"/>
              </a:tblGrid>
              <a:tr h="341325">
                <a:tc>
                  <a:txBody>
                    <a:bodyPr/>
                    <a:lstStyle/>
                    <a:p>
                      <a:pPr indent="0" lvl="0" marL="0" rtl="0" algn="l">
                        <a:spcBef>
                          <a:spcPts val="0"/>
                        </a:spcBef>
                        <a:spcAft>
                          <a:spcPts val="0"/>
                        </a:spcAft>
                        <a:buNone/>
                      </a:pPr>
                      <a:r>
                        <a:rPr lang="en" sz="1200"/>
                        <a:t>name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closeness</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12th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0.233302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Lake Merritt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0.231867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West Oakland</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0.228991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MacArthur</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0.226052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19th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0.219525</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Coliseum</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0.216537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Fruitvale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0.214852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Bay Fair</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0.209259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Embarcadero</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0.204956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9400">
                <a:tc>
                  <a:txBody>
                    <a:bodyPr/>
                    <a:lstStyle/>
                    <a:p>
                      <a:pPr indent="0" lvl="0" marL="0" rtl="0" algn="l">
                        <a:spcBef>
                          <a:spcPts val="0"/>
                        </a:spcBef>
                        <a:spcAft>
                          <a:spcPts val="0"/>
                        </a:spcAft>
                        <a:buNone/>
                      </a:pPr>
                      <a:r>
                        <a:rPr lang="en" sz="1200"/>
                        <a:t>San Leandro</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0.204085</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04" name="Google Shape;104;p19"/>
          <p:cNvSpPr txBox="1"/>
          <p:nvPr>
            <p:ph type="ctrTitle"/>
          </p:nvPr>
        </p:nvSpPr>
        <p:spPr>
          <a:xfrm>
            <a:off x="4448200" y="133200"/>
            <a:ext cx="4131900" cy="44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t>Harmonic Centrality</a:t>
            </a:r>
            <a:endParaRPr sz="2300"/>
          </a:p>
        </p:txBody>
      </p:sp>
      <p:graphicFrame>
        <p:nvGraphicFramePr>
          <p:cNvPr id="105" name="Google Shape;105;p19"/>
          <p:cNvGraphicFramePr/>
          <p:nvPr/>
        </p:nvGraphicFramePr>
        <p:xfrm>
          <a:off x="1063063" y="604175"/>
          <a:ext cx="3000000" cy="3000000"/>
        </p:xfrm>
        <a:graphic>
          <a:graphicData uri="http://schemas.openxmlformats.org/drawingml/2006/table">
            <a:tbl>
              <a:tblPr>
                <a:noFill/>
                <a:tableStyleId>{30B59D11-7165-4394-8EC8-23614797746F}</a:tableStyleId>
              </a:tblPr>
              <a:tblGrid>
                <a:gridCol w="1841150"/>
                <a:gridCol w="1136575"/>
              </a:tblGrid>
              <a:tr h="341475">
                <a:tc>
                  <a:txBody>
                    <a:bodyPr/>
                    <a:lstStyle/>
                    <a:p>
                      <a:pPr indent="0" lvl="0" marL="0" rtl="0" algn="l">
                        <a:spcBef>
                          <a:spcPts val="0"/>
                        </a:spcBef>
                        <a:spcAft>
                          <a:spcPts val="0"/>
                        </a:spcAft>
                        <a:buNone/>
                      </a:pPr>
                      <a:r>
                        <a:rPr lang="en" sz="1200"/>
                        <a:t>name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betweenness</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MacArthur</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1176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12th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1116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19th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1088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Lake Merritt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1020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Fruitvale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980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West Oakland</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980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Coliseum</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960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Embarcadero</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936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Montgomery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888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Powell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836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20"/>
          <p:cNvSpPr txBox="1"/>
          <p:nvPr>
            <p:ph type="ctrTitle"/>
          </p:nvPr>
        </p:nvSpPr>
        <p:spPr>
          <a:xfrm>
            <a:off x="535575" y="133200"/>
            <a:ext cx="4131900" cy="44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t>Betweenness Centrality</a:t>
            </a:r>
            <a:endParaRPr sz="2300"/>
          </a:p>
        </p:txBody>
      </p:sp>
      <p:graphicFrame>
        <p:nvGraphicFramePr>
          <p:cNvPr id="111" name="Google Shape;111;p20"/>
          <p:cNvGraphicFramePr/>
          <p:nvPr/>
        </p:nvGraphicFramePr>
        <p:xfrm>
          <a:off x="5081013" y="574675"/>
          <a:ext cx="3000000" cy="3000000"/>
        </p:xfrm>
        <a:graphic>
          <a:graphicData uri="http://schemas.openxmlformats.org/drawingml/2006/table">
            <a:tbl>
              <a:tblPr>
                <a:noFill/>
                <a:tableStyleId>{30B59D11-7165-4394-8EC8-23614797746F}</a:tableStyleId>
              </a:tblPr>
              <a:tblGrid>
                <a:gridCol w="1874125"/>
                <a:gridCol w="1103600"/>
              </a:tblGrid>
              <a:tr h="366325">
                <a:tc>
                  <a:txBody>
                    <a:bodyPr/>
                    <a:lstStyle/>
                    <a:p>
                      <a:pPr indent="0" lvl="0" marL="0" rtl="0" algn="l">
                        <a:spcBef>
                          <a:spcPts val="0"/>
                        </a:spcBef>
                        <a:spcAft>
                          <a:spcPts val="0"/>
                        </a:spcAft>
                        <a:buNone/>
                      </a:pPr>
                      <a:r>
                        <a:rPr lang="en" sz="1200"/>
                        <a:t>N</a:t>
                      </a:r>
                      <a:r>
                        <a:rPr lang="en" sz="1200"/>
                        <a:t>ame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C</a:t>
                      </a:r>
                      <a:r>
                        <a:rPr lang="en" sz="1200"/>
                        <a:t>loseness</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5100">
                <a:tc>
                  <a:txBody>
                    <a:bodyPr/>
                    <a:lstStyle/>
                    <a:p>
                      <a:pPr indent="0" lvl="0" marL="0" rtl="0" algn="l">
                        <a:spcBef>
                          <a:spcPts val="0"/>
                        </a:spcBef>
                        <a:spcAft>
                          <a:spcPts val="0"/>
                        </a:spcAft>
                        <a:buNone/>
                      </a:pPr>
                      <a:r>
                        <a:rPr lang="en" sz="1200"/>
                        <a:t>12th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0.233302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95100">
                <a:tc>
                  <a:txBody>
                    <a:bodyPr/>
                    <a:lstStyle/>
                    <a:p>
                      <a:pPr indent="0" lvl="0" marL="0" rtl="0" algn="l">
                        <a:spcBef>
                          <a:spcPts val="0"/>
                        </a:spcBef>
                        <a:spcAft>
                          <a:spcPts val="0"/>
                        </a:spcAft>
                        <a:buNone/>
                      </a:pPr>
                      <a:r>
                        <a:rPr lang="en" sz="1200"/>
                        <a:t>Lake Merritt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0.231867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95100">
                <a:tc>
                  <a:txBody>
                    <a:bodyPr/>
                    <a:lstStyle/>
                    <a:p>
                      <a:pPr indent="0" lvl="0" marL="0" rtl="0" algn="l">
                        <a:spcBef>
                          <a:spcPts val="0"/>
                        </a:spcBef>
                        <a:spcAft>
                          <a:spcPts val="0"/>
                        </a:spcAft>
                        <a:buNone/>
                      </a:pPr>
                      <a:r>
                        <a:rPr lang="en" sz="1200"/>
                        <a:t>West Oakland</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0.228991</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95100">
                <a:tc>
                  <a:txBody>
                    <a:bodyPr/>
                    <a:lstStyle/>
                    <a:p>
                      <a:pPr indent="0" lvl="0" marL="0" rtl="0" algn="l">
                        <a:spcBef>
                          <a:spcPts val="0"/>
                        </a:spcBef>
                        <a:spcAft>
                          <a:spcPts val="0"/>
                        </a:spcAft>
                        <a:buNone/>
                      </a:pPr>
                      <a:r>
                        <a:rPr lang="en" sz="1200"/>
                        <a:t>MacArthur</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0.226052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95100">
                <a:tc>
                  <a:txBody>
                    <a:bodyPr/>
                    <a:lstStyle/>
                    <a:p>
                      <a:pPr indent="0" lvl="0" marL="0" rtl="0" algn="l">
                        <a:spcBef>
                          <a:spcPts val="0"/>
                        </a:spcBef>
                        <a:spcAft>
                          <a:spcPts val="0"/>
                        </a:spcAft>
                        <a:buNone/>
                      </a:pPr>
                      <a:r>
                        <a:rPr lang="en" sz="1200"/>
                        <a:t>19th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0.219525</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95100">
                <a:tc>
                  <a:txBody>
                    <a:bodyPr/>
                    <a:lstStyle/>
                    <a:p>
                      <a:pPr indent="0" lvl="0" marL="0" rtl="0" algn="l">
                        <a:spcBef>
                          <a:spcPts val="0"/>
                        </a:spcBef>
                        <a:spcAft>
                          <a:spcPts val="0"/>
                        </a:spcAft>
                        <a:buNone/>
                      </a:pPr>
                      <a:r>
                        <a:rPr lang="en" sz="1200"/>
                        <a:t>Coliseum</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0.216537</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95100">
                <a:tc>
                  <a:txBody>
                    <a:bodyPr/>
                    <a:lstStyle/>
                    <a:p>
                      <a:pPr indent="0" lvl="0" marL="0" rtl="0" algn="l">
                        <a:spcBef>
                          <a:spcPts val="0"/>
                        </a:spcBef>
                        <a:spcAft>
                          <a:spcPts val="0"/>
                        </a:spcAft>
                        <a:buNone/>
                      </a:pPr>
                      <a:r>
                        <a:rPr lang="en" sz="1200"/>
                        <a:t>Fruitvale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0.214852</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95100">
                <a:tc>
                  <a:txBody>
                    <a:bodyPr/>
                    <a:lstStyle/>
                    <a:p>
                      <a:pPr indent="0" lvl="0" marL="0" rtl="0" algn="l">
                        <a:spcBef>
                          <a:spcPts val="0"/>
                        </a:spcBef>
                        <a:spcAft>
                          <a:spcPts val="0"/>
                        </a:spcAft>
                        <a:buNone/>
                      </a:pPr>
                      <a:r>
                        <a:rPr lang="en" sz="1200"/>
                        <a:t>Bay Fair</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0.209259</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5100">
                <a:tc>
                  <a:txBody>
                    <a:bodyPr/>
                    <a:lstStyle/>
                    <a:p>
                      <a:pPr indent="0" lvl="0" marL="0" rtl="0" algn="l">
                        <a:spcBef>
                          <a:spcPts val="0"/>
                        </a:spcBef>
                        <a:spcAft>
                          <a:spcPts val="0"/>
                        </a:spcAft>
                        <a:buNone/>
                      </a:pPr>
                      <a:r>
                        <a:rPr lang="en" sz="1200"/>
                        <a:t>Embarcadero</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0.204956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95100">
                <a:tc>
                  <a:txBody>
                    <a:bodyPr/>
                    <a:lstStyle/>
                    <a:p>
                      <a:pPr indent="0" lvl="0" marL="0" rtl="0" algn="l">
                        <a:spcBef>
                          <a:spcPts val="0"/>
                        </a:spcBef>
                        <a:spcAft>
                          <a:spcPts val="0"/>
                        </a:spcAft>
                        <a:buNone/>
                      </a:pPr>
                      <a:r>
                        <a:rPr lang="en" sz="1200"/>
                        <a:t>San Leandro</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0.204085</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12" name="Google Shape;112;p20"/>
          <p:cNvSpPr txBox="1"/>
          <p:nvPr>
            <p:ph type="ctrTitle"/>
          </p:nvPr>
        </p:nvSpPr>
        <p:spPr>
          <a:xfrm>
            <a:off x="4497975" y="133200"/>
            <a:ext cx="4131900" cy="44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2300"/>
              <a:t>Harmonic Centrality</a:t>
            </a:r>
            <a:endParaRPr sz="2300"/>
          </a:p>
        </p:txBody>
      </p:sp>
      <p:graphicFrame>
        <p:nvGraphicFramePr>
          <p:cNvPr id="113" name="Google Shape;113;p20"/>
          <p:cNvGraphicFramePr/>
          <p:nvPr/>
        </p:nvGraphicFramePr>
        <p:xfrm>
          <a:off x="1095575" y="604175"/>
          <a:ext cx="3000000" cy="3000000"/>
        </p:xfrm>
        <a:graphic>
          <a:graphicData uri="http://schemas.openxmlformats.org/drawingml/2006/table">
            <a:tbl>
              <a:tblPr>
                <a:noFill/>
                <a:tableStyleId>{30B59D11-7165-4394-8EC8-23614797746F}</a:tableStyleId>
              </a:tblPr>
              <a:tblGrid>
                <a:gridCol w="1841150"/>
                <a:gridCol w="1136575"/>
              </a:tblGrid>
              <a:tr h="341475">
                <a:tc>
                  <a:txBody>
                    <a:bodyPr/>
                    <a:lstStyle/>
                    <a:p>
                      <a:pPr indent="0" lvl="0" marL="0" rtl="0" algn="l">
                        <a:spcBef>
                          <a:spcPts val="0"/>
                        </a:spcBef>
                        <a:spcAft>
                          <a:spcPts val="0"/>
                        </a:spcAft>
                        <a:buNone/>
                      </a:pPr>
                      <a:r>
                        <a:rPr lang="en" sz="1200"/>
                        <a:t>N</a:t>
                      </a:r>
                      <a:r>
                        <a:rPr lang="en" sz="1200"/>
                        <a:t>ame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t>B</a:t>
                      </a:r>
                      <a:r>
                        <a:rPr lang="en" sz="1200"/>
                        <a:t>etweenness</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MacArthur</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1176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68300">
                <a:tc>
                  <a:txBody>
                    <a:bodyPr/>
                    <a:lstStyle/>
                    <a:p>
                      <a:pPr indent="0" lvl="0" marL="0" rtl="0" algn="l">
                        <a:spcBef>
                          <a:spcPts val="0"/>
                        </a:spcBef>
                        <a:spcAft>
                          <a:spcPts val="0"/>
                        </a:spcAft>
                        <a:buNone/>
                      </a:pPr>
                      <a:r>
                        <a:rPr lang="en" sz="1200"/>
                        <a:t>12th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1116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68300">
                <a:tc>
                  <a:txBody>
                    <a:bodyPr/>
                    <a:lstStyle/>
                    <a:p>
                      <a:pPr indent="0" lvl="0" marL="0" rtl="0" algn="l">
                        <a:spcBef>
                          <a:spcPts val="0"/>
                        </a:spcBef>
                        <a:spcAft>
                          <a:spcPts val="0"/>
                        </a:spcAft>
                        <a:buNone/>
                      </a:pPr>
                      <a:r>
                        <a:rPr lang="en" sz="1200"/>
                        <a:t>19th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1088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68300">
                <a:tc>
                  <a:txBody>
                    <a:bodyPr/>
                    <a:lstStyle/>
                    <a:p>
                      <a:pPr indent="0" lvl="0" marL="0" rtl="0" algn="l">
                        <a:spcBef>
                          <a:spcPts val="0"/>
                        </a:spcBef>
                        <a:spcAft>
                          <a:spcPts val="0"/>
                        </a:spcAft>
                        <a:buNone/>
                      </a:pPr>
                      <a:r>
                        <a:rPr lang="en" sz="1200"/>
                        <a:t>Lake Merritt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1020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68300">
                <a:tc>
                  <a:txBody>
                    <a:bodyPr/>
                    <a:lstStyle/>
                    <a:p>
                      <a:pPr indent="0" lvl="0" marL="0" rtl="0" algn="l">
                        <a:spcBef>
                          <a:spcPts val="0"/>
                        </a:spcBef>
                        <a:spcAft>
                          <a:spcPts val="0"/>
                        </a:spcAft>
                        <a:buNone/>
                      </a:pPr>
                      <a:r>
                        <a:rPr lang="en" sz="1200"/>
                        <a:t>Fruitvale</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980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68300">
                <a:tc>
                  <a:txBody>
                    <a:bodyPr/>
                    <a:lstStyle/>
                    <a:p>
                      <a:pPr indent="0" lvl="0" marL="0" rtl="0" algn="l">
                        <a:spcBef>
                          <a:spcPts val="0"/>
                        </a:spcBef>
                        <a:spcAft>
                          <a:spcPts val="0"/>
                        </a:spcAft>
                        <a:buNone/>
                      </a:pPr>
                      <a:r>
                        <a:rPr lang="en" sz="1200"/>
                        <a:t>West Oakland</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980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68300">
                <a:tc>
                  <a:txBody>
                    <a:bodyPr/>
                    <a:lstStyle/>
                    <a:p>
                      <a:pPr indent="0" lvl="0" marL="0" rtl="0" algn="l">
                        <a:spcBef>
                          <a:spcPts val="0"/>
                        </a:spcBef>
                        <a:spcAft>
                          <a:spcPts val="0"/>
                        </a:spcAft>
                        <a:buNone/>
                      </a:pPr>
                      <a:r>
                        <a:rPr lang="en" sz="1200"/>
                        <a:t>Coliseum</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960</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68300">
                <a:tc>
                  <a:txBody>
                    <a:bodyPr/>
                    <a:lstStyle/>
                    <a:p>
                      <a:pPr indent="0" lvl="0" marL="0" rtl="0" algn="l">
                        <a:spcBef>
                          <a:spcPts val="0"/>
                        </a:spcBef>
                        <a:spcAft>
                          <a:spcPts val="0"/>
                        </a:spcAft>
                        <a:buNone/>
                      </a:pPr>
                      <a:r>
                        <a:rPr lang="en" sz="1200"/>
                        <a:t>Embarcadero</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c>
                  <a:txBody>
                    <a:bodyPr/>
                    <a:lstStyle/>
                    <a:p>
                      <a:pPr indent="0" lvl="0" marL="0" rtl="0" algn="r">
                        <a:lnSpc>
                          <a:spcPct val="115000"/>
                        </a:lnSpc>
                        <a:spcBef>
                          <a:spcPts val="0"/>
                        </a:spcBef>
                        <a:spcAft>
                          <a:spcPts val="0"/>
                        </a:spcAft>
                        <a:buNone/>
                      </a:pPr>
                      <a:r>
                        <a:rPr lang="en" sz="1200"/>
                        <a:t>936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FC5E8"/>
                    </a:solidFill>
                  </a:tcPr>
                </a:tc>
              </a:tr>
              <a:tr h="368300">
                <a:tc>
                  <a:txBody>
                    <a:bodyPr/>
                    <a:lstStyle/>
                    <a:p>
                      <a:pPr indent="0" lvl="0" marL="0" rtl="0" algn="l">
                        <a:spcBef>
                          <a:spcPts val="0"/>
                        </a:spcBef>
                        <a:spcAft>
                          <a:spcPts val="0"/>
                        </a:spcAft>
                        <a:buNone/>
                      </a:pPr>
                      <a:r>
                        <a:rPr lang="en" sz="1200"/>
                        <a:t>Montgomery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888</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8300">
                <a:tc>
                  <a:txBody>
                    <a:bodyPr/>
                    <a:lstStyle/>
                    <a:p>
                      <a:pPr indent="0" lvl="0" marL="0" rtl="0" algn="l">
                        <a:spcBef>
                          <a:spcPts val="0"/>
                        </a:spcBef>
                        <a:spcAft>
                          <a:spcPts val="0"/>
                        </a:spcAft>
                        <a:buNone/>
                      </a:pPr>
                      <a:r>
                        <a:rPr lang="en" sz="1200"/>
                        <a:t>Powell Street</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t>836</a:t>
                      </a:r>
                      <a:endParaRPr sz="12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pic>
        <p:nvPicPr>
          <p:cNvPr id="118" name="Google Shape;118;p21"/>
          <p:cNvPicPr preferRelativeResize="0"/>
          <p:nvPr/>
        </p:nvPicPr>
        <p:blipFill rotWithShape="1">
          <a:blip r:embed="rId4">
            <a:alphaModFix/>
          </a:blip>
          <a:srcRect b="36094" l="29229" r="29108" t="36820"/>
          <a:stretch/>
        </p:blipFill>
        <p:spPr>
          <a:xfrm>
            <a:off x="2081225" y="76200"/>
            <a:ext cx="1340995" cy="454975"/>
          </a:xfrm>
          <a:prstGeom prst="rect">
            <a:avLst/>
          </a:prstGeom>
          <a:noFill/>
          <a:ln>
            <a:noFill/>
          </a:ln>
        </p:spPr>
      </p:pic>
      <p:pic>
        <p:nvPicPr>
          <p:cNvPr id="119" name="Google Shape;119;p21"/>
          <p:cNvPicPr preferRelativeResize="0"/>
          <p:nvPr/>
        </p:nvPicPr>
        <p:blipFill>
          <a:blip r:embed="rId5">
            <a:alphaModFix/>
          </a:blip>
          <a:stretch>
            <a:fillRect/>
          </a:stretch>
        </p:blipFill>
        <p:spPr>
          <a:xfrm>
            <a:off x="342175" y="289562"/>
            <a:ext cx="5960049" cy="4787275"/>
          </a:xfrm>
          <a:prstGeom prst="rect">
            <a:avLst/>
          </a:prstGeom>
          <a:noFill/>
          <a:ln>
            <a:noFill/>
          </a:ln>
        </p:spPr>
      </p:pic>
      <p:pic>
        <p:nvPicPr>
          <p:cNvPr id="120" name="Google Shape;120;p21"/>
          <p:cNvPicPr preferRelativeResize="0"/>
          <p:nvPr/>
        </p:nvPicPr>
        <p:blipFill>
          <a:blip r:embed="rId6">
            <a:alphaModFix/>
          </a:blip>
          <a:stretch>
            <a:fillRect/>
          </a:stretch>
        </p:blipFill>
        <p:spPr>
          <a:xfrm>
            <a:off x="1406100" y="746800"/>
            <a:ext cx="3549426" cy="3973827"/>
          </a:xfrm>
          <a:prstGeom prst="rect">
            <a:avLst/>
          </a:prstGeom>
          <a:noFill/>
          <a:ln>
            <a:noFill/>
          </a:ln>
        </p:spPr>
      </p:pic>
      <p:sp>
        <p:nvSpPr>
          <p:cNvPr id="121" name="Google Shape;121;p21"/>
          <p:cNvSpPr/>
          <p:nvPr/>
        </p:nvSpPr>
        <p:spPr>
          <a:xfrm>
            <a:off x="1842600" y="1741725"/>
            <a:ext cx="2487000" cy="577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